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404" r:id="rId3"/>
    <p:sldId id="405" r:id="rId4"/>
    <p:sldId id="406" r:id="rId5"/>
    <p:sldId id="407" r:id="rId6"/>
    <p:sldId id="408" r:id="rId7"/>
    <p:sldId id="409" r:id="rId8"/>
    <p:sldId id="410" r:id="rId9"/>
    <p:sldId id="411" r:id="rId10"/>
    <p:sldId id="412" r:id="rId11"/>
    <p:sldId id="413" r:id="rId12"/>
    <p:sldId id="414" r:id="rId13"/>
    <p:sldId id="415" r:id="rId14"/>
    <p:sldId id="416" r:id="rId15"/>
    <p:sldId id="417" r:id="rId16"/>
    <p:sldId id="418" r:id="rId17"/>
    <p:sldId id="419" r:id="rId18"/>
    <p:sldId id="420" r:id="rId19"/>
    <p:sldId id="447" r:id="rId20"/>
    <p:sldId id="421" r:id="rId21"/>
    <p:sldId id="452" r:id="rId22"/>
    <p:sldId id="453" r:id="rId23"/>
    <p:sldId id="422" r:id="rId24"/>
    <p:sldId id="423" r:id="rId25"/>
    <p:sldId id="424" r:id="rId26"/>
    <p:sldId id="425" r:id="rId27"/>
    <p:sldId id="449" r:id="rId28"/>
    <p:sldId id="451" r:id="rId29"/>
    <p:sldId id="450" r:id="rId30"/>
    <p:sldId id="426" r:id="rId31"/>
    <p:sldId id="427" r:id="rId32"/>
    <p:sldId id="428" r:id="rId33"/>
    <p:sldId id="429" r:id="rId34"/>
    <p:sldId id="430" r:id="rId35"/>
    <p:sldId id="431" r:id="rId36"/>
    <p:sldId id="448" r:id="rId37"/>
    <p:sldId id="432" r:id="rId38"/>
    <p:sldId id="433" r:id="rId39"/>
    <p:sldId id="434" r:id="rId40"/>
    <p:sldId id="435" r:id="rId41"/>
    <p:sldId id="436" r:id="rId42"/>
    <p:sldId id="437" r:id="rId43"/>
    <p:sldId id="438" r:id="rId44"/>
    <p:sldId id="439" r:id="rId45"/>
    <p:sldId id="440" r:id="rId46"/>
    <p:sldId id="443" r:id="rId47"/>
    <p:sldId id="445" r:id="rId48"/>
    <p:sldId id="454" r:id="rId49"/>
    <p:sldId id="44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y Zimovnov" initials="AZ [2]" lastIdx="1" clrIdx="0"/>
  <p:cmAuthor id="2" name="Andrey" initials="A" lastIdx="6" clrIdx="1"/>
  <p:cmAuthor id="3" name="Andrey Zimovnov" initials="AZ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BD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1"/>
    <p:restoredTop sz="93750"/>
  </p:normalViewPr>
  <p:slideViewPr>
    <p:cSldViewPr snapToGrid="0" snapToObjects="1">
      <p:cViewPr>
        <p:scale>
          <a:sx n="94" d="100"/>
          <a:sy n="94" d="100"/>
        </p:scale>
        <p:origin x="896" y="3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commentAuthors" Target="commentAuthors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7-16T14:50:50.365" idx="1">
    <p:pos x="2835" y="3583"/>
    <p:text>Quiz: How many parameters?</p:text>
    <p:extLst mod="1"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7-18T03:18:19.566" idx="6">
    <p:pos x="822" y="3764"/>
    <p:text>Quiz: receptive field for 4th conv layer?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7-16T19:14:22.094" idx="5">
    <p:pos x="1311" y="3726"/>
    <p:text>Quiz: calculate the padding</p:text>
    <p:extLst mod="1"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B0832-AB4E-544D-8C01-4ECD7D40EC78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6ED84-E7BC-914F-BFDD-1B171F7D3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56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96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51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97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72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925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337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0174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751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05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41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49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1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88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75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04162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0101" y="176321"/>
            <a:ext cx="11529391" cy="658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101" y="1041621"/>
            <a:ext cx="11529391" cy="515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13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03580" y="63643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3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comments" Target="../comments/comment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.stanford.edu/~karpathy/convnetjs/demo/mnist.html" TargetMode="Externa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luanfujun/deep-photo-styletransfer" TargetMode="Externa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quickdraw.withgoogle.com/" TargetMode="External"/><Relationship Id="rId3" Type="http://schemas.openxmlformats.org/officeDocument/2006/relationships/hyperlink" Target="https://affinelayer.com/pixsrv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7" Type="http://schemas.openxmlformats.org/officeDocument/2006/relationships/image" Target="../media/image50.png"/><Relationship Id="rId8" Type="http://schemas.openxmlformats.org/officeDocument/2006/relationships/hyperlink" Target="http://distill.pub/2016/augmented-rnn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hyperlink" Target="http://blog.echen.me/2012/01/03/introduction-to-conditional-random-fields/" TargetMode="External"/><Relationship Id="rId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cmu.edu/~aarti/Class/10701/slides/Lecture17.pdf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hyperlink" Target="https://en.wikipedia.org/wiki/Backpropagation_through_tim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54.png"/><Relationship Id="rId7" Type="http://schemas.openxmlformats.org/officeDocument/2006/relationships/image" Target="../media/image60.png"/><Relationship Id="rId8" Type="http://schemas.openxmlformats.org/officeDocument/2006/relationships/image" Target="../media/image70.png"/><Relationship Id="rId9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39.tiff"/><Relationship Id="rId5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ildml.com/2015/10/recurrent-neural-networks-tutorial-part-3-backpropagation-through-time-and-vanishing-gradients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40.tiff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ildml.com/2015/10/recurrent-neural-networks-tutorial-part-3-backpropagation-through-time-and-vanishing-gradient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hyperlink" Target="http://www.wildml.com/2015/10/recurrent-neural-networks-tutorial-part-3-backpropagation-through-time-and-vanishing-gradients/" TargetMode="External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211.5063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iff"/><Relationship Id="rId3" Type="http://schemas.openxmlformats.org/officeDocument/2006/relationships/image" Target="../media/image54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55.png"/><Relationship Id="rId6" Type="http://schemas.openxmlformats.org/officeDocument/2006/relationships/hyperlink" Target="https://imgur.com/gallery/vaNahKE" TargetMode="External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4" Type="http://schemas.openxmlformats.org/officeDocument/2006/relationships/image" Target="../media/image56.tiff"/><Relationship Id="rId5" Type="http://schemas.openxmlformats.org/officeDocument/2006/relationships/image" Target="../media/image53.tiff"/><Relationship Id="rId6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54.png"/><Relationship Id="rId7" Type="http://schemas.openxmlformats.org/officeDocument/2006/relationships/image" Target="../media/image60.png"/><Relationship Id="rId8" Type="http://schemas.openxmlformats.org/officeDocument/2006/relationships/image" Target="../media/image70.png"/><Relationship Id="rId9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hyperlink" Target="https://papers.nips.cc/paper/5346-sequence-to-sequence-learning-with-neural-networks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istill.pub/2016/augmented-rnns/#attentional-interfaces" TargetMode="External"/><Relationship Id="rId3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googleblog.com/2016/11/zero-shot-translation-with-googles.html" TargetMode="External"/><Relationship Id="rId3" Type="http://schemas.openxmlformats.org/officeDocument/2006/relationships/image" Target="../media/image65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hyperlink" Target="https://wiki.tum.de/display/lfdv/Recurrent+Neural+Networks+-+Combination+of+RNN+and+CNN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8.png"/><Relationship Id="rId5" Type="http://schemas.openxmlformats.org/officeDocument/2006/relationships/hyperlink" Target="https://youtu.be/mLxsbWAYIpw" TargetMode="External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distill.pub/2016/augmented-rnns/" TargetMode="External"/><Relationship Id="rId4" Type="http://schemas.openxmlformats.org/officeDocument/2006/relationships/hyperlink" Target="https://arxiv.org/abs/1611.04558" TargetMode="External"/><Relationship Id="rId5" Type="http://schemas.openxmlformats.org/officeDocument/2006/relationships/hyperlink" Target="https://deepmind.com/blog/wavenet-generative-model-raw-audio/" TargetMode="External"/><Relationship Id="rId6" Type="http://schemas.openxmlformats.org/officeDocument/2006/relationships/hyperlink" Target="https://www.tensorflow.org/tutorials/recurrent" TargetMode="External"/><Relationship Id="rId7" Type="http://schemas.openxmlformats.org/officeDocument/2006/relationships/hyperlink" Target="https://www.tensorflow.org/tutorials/seq2seq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lah.github.io/posts/2015-08-Understanding-LSTMs/" TargetMode="Externa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0.png"/><Relationship Id="rId12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111.png"/><Relationship Id="rId5" Type="http://schemas.openxmlformats.org/officeDocument/2006/relationships/image" Target="../media/image121.png"/><Relationship Id="rId6" Type="http://schemas.openxmlformats.org/officeDocument/2006/relationships/image" Target="../media/image130.png"/><Relationship Id="rId7" Type="http://schemas.openxmlformats.org/officeDocument/2006/relationships/image" Target="../media/image142.png"/><Relationship Id="rId8" Type="http://schemas.openxmlformats.org/officeDocument/2006/relationships/image" Target="../media/image151.png"/><Relationship Id="rId9" Type="http://schemas.openxmlformats.org/officeDocument/2006/relationships/image" Target="../media/image161.png"/><Relationship Id="rId10" Type="http://schemas.openxmlformats.org/officeDocument/2006/relationships/image" Target="../media/image1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1.png"/><Relationship Id="rId5" Type="http://schemas.openxmlformats.org/officeDocument/2006/relationships/image" Target="../media/image121.png"/><Relationship Id="rId6" Type="http://schemas.openxmlformats.org/officeDocument/2006/relationships/image" Target="../media/image130.png"/><Relationship Id="rId7" Type="http://schemas.openxmlformats.org/officeDocument/2006/relationships/image" Target="../media/image142.png"/><Relationship Id="rId8" Type="http://schemas.openxmlformats.org/officeDocument/2006/relationships/image" Target="../media/image151.png"/><Relationship Id="rId9" Type="http://schemas.openxmlformats.org/officeDocument/2006/relationships/image" Target="../media/image161.png"/><Relationship Id="rId10" Type="http://schemas.openxmlformats.org/officeDocument/2006/relationships/image" Target="../media/image171.png"/><Relationship Id="rId11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MML minor #</a:t>
            </a:r>
            <a:r>
              <a:rPr lang="ru-RU" dirty="0" smtClean="0"/>
              <a:t>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Свёрточные (</a:t>
            </a:r>
            <a:r>
              <a:rPr lang="ru-RU" i="1" dirty="0" smtClean="0"/>
              <a:t>продолжение</a:t>
            </a:r>
            <a:r>
              <a:rPr lang="ru-RU" dirty="0" smtClean="0"/>
              <a:t>) и рекуррентные нейронные сети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203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Receptive field after N convolutional layers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1884040" y="4118370"/>
                <a:ext cx="8820472" cy="233496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If we stack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convolutional layers with the same kernel size 3x3 the receptive field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-th layer will be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itchFamily="18" charset="0"/>
                      </a:rPr>
                      <m:t>𝟐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itchFamily="18" charset="0"/>
                      </a:rPr>
                      <m:t>𝑵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itchFamily="18" charset="0"/>
                      </a:rPr>
                      <m:t>𝟏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itchFamily="18" charset="0"/>
                      </a:rPr>
                      <m:t>×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itchFamily="18" charset="0"/>
                      </a:rPr>
                      <m:t>𝟐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itchFamily="18" charset="0"/>
                      </a:rPr>
                      <m:t>𝑵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itchFamily="18" charset="0"/>
                      </a:rPr>
                      <m:t>𝟏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.</m:t>
                    </m:r>
                  </m:oMath>
                </a14:m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It looks like we need to stack a lot of convolutional layers!</a:t>
                </a:r>
                <a:br>
                  <a:rPr lang="en-US" dirty="0">
                    <a:latin typeface="Myriad Pro" pitchFamily="34" charset="0"/>
                    <a:cs typeface="Times New Roman" pitchFamily="18" charset="0"/>
                  </a:rPr>
                </a:b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To be able to identify objects as big as the input image </a:t>
                </a:r>
                <a:r>
                  <a:rPr lang="en-US" b="1" dirty="0">
                    <a:latin typeface="Myriad Pro" pitchFamily="34" charset="0"/>
                    <a:cs typeface="Times New Roman" pitchFamily="18" charset="0"/>
                  </a:rPr>
                  <a:t>300x300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we will need </a:t>
                </a:r>
                <a:r>
                  <a:rPr lang="en-US" b="1" dirty="0">
                    <a:latin typeface="Myriad Pro" pitchFamily="34" charset="0"/>
                    <a:cs typeface="Times New Roman" pitchFamily="18" charset="0"/>
                  </a:rPr>
                  <a:t>150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convolutional layers!</a:t>
                </a:r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40" y="4118370"/>
                <a:ext cx="8820472" cy="2334966"/>
              </a:xfrm>
              <a:blipFill>
                <a:blip r:embed="rId2"/>
                <a:stretch>
                  <a:fillRect l="-1451" t="-33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Группа 21"/>
          <p:cNvGrpSpPr/>
          <p:nvPr/>
        </p:nvGrpSpPr>
        <p:grpSpPr>
          <a:xfrm>
            <a:off x="2133295" y="692697"/>
            <a:ext cx="7995186" cy="3522617"/>
            <a:chOff x="546457" y="3010274"/>
            <a:chExt cx="7995186" cy="35226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9347" y="3140968"/>
              <a:ext cx="6361410" cy="272631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843808" y="4271070"/>
              <a:ext cx="469035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2</a:t>
              </a:r>
              <a:r>
                <a:rPr lang="en-US" sz="2000" baseline="30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nd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78120" y="3596391"/>
              <a:ext cx="427357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3</a:t>
              </a:r>
              <a:r>
                <a:rPr lang="en-US" sz="2000" baseline="30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rd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67055" y="3010274"/>
              <a:ext cx="417739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4</a:t>
              </a:r>
              <a:r>
                <a:rPr lang="en-US" sz="2000" baseline="30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th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2873" y="4745628"/>
              <a:ext cx="1411600" cy="70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algn="ctr"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</a:t>
              </a:r>
              <a:r>
                <a:rPr lang="en-US" sz="2000" baseline="30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st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1x3 </a:t>
              </a:r>
              <a:r>
                <a:rPr lang="en-US" sz="2000" dirty="0" err="1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conv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</a:t>
              </a:r>
              <a:b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</a:b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layer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50484" y="3021307"/>
              <a:ext cx="477050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1x9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12521" y="3596713"/>
              <a:ext cx="477050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1x7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00810" y="4293169"/>
              <a:ext cx="477050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1x5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33095" y="4909901"/>
              <a:ext cx="477050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1x3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H="1">
              <a:off x="5218437" y="3256700"/>
              <a:ext cx="432047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5980474" y="3836830"/>
              <a:ext cx="432047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768763" y="4501343"/>
              <a:ext cx="432047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7506484" y="5125925"/>
              <a:ext cx="432047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46457" y="5517232"/>
              <a:ext cx="1738613" cy="1015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inputs </a:t>
              </a:r>
              <a:endPara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endParaRPr>
            </a:p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(1 dimensional)</a:t>
              </a:r>
            </a:p>
            <a:p>
              <a:pPr hangingPunct="0"/>
              <a:endPara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1331640" y="5733256"/>
              <a:ext cx="432048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 rot="2409756">
              <a:off x="6910110" y="3758588"/>
              <a:ext cx="1631533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sym typeface="Helvetica"/>
                </a:rPr>
                <a:t>Receptive field</a:t>
              </a:r>
              <a:endParaRPr lang="ru-RU" sz="2000" dirty="0">
                <a:solidFill>
                  <a:srgbClr val="000000"/>
                </a:solidFill>
                <a:sym typeface="Helvetica"/>
              </a:endParaRPr>
            </a:p>
          </p:txBody>
        </p:sp>
        <p:cxnSp>
          <p:nvCxnSpPr>
            <p:cNvPr id="35" name="Straight Arrow Connector 37"/>
            <p:cNvCxnSpPr>
              <a:stCxn id="7" idx="3"/>
            </p:cNvCxnSpPr>
            <p:nvPr/>
          </p:nvCxnSpPr>
          <p:spPr>
            <a:xfrm>
              <a:off x="2084473" y="5099569"/>
              <a:ext cx="471303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We need to grow receptive field faster!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21" name="Содержимое 2"/>
          <p:cNvSpPr>
            <a:spLocks noGrp="1"/>
          </p:cNvSpPr>
          <p:nvPr>
            <p:ph idx="1"/>
          </p:nvPr>
        </p:nvSpPr>
        <p:spPr>
          <a:xfrm>
            <a:off x="1977600" y="806400"/>
            <a:ext cx="8222856" cy="5574928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We can increase a </a:t>
            </a:r>
            <a:r>
              <a:rPr lang="en-US" b="1" dirty="0">
                <a:latin typeface="Myriad Pro" pitchFamily="34" charset="0"/>
                <a:cs typeface="Times New Roman" pitchFamily="18" charset="0"/>
              </a:rPr>
              <a:t>stride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in our convolutional layer to reduce the output dimensions!</a:t>
            </a: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</p:txBody>
      </p:sp>
      <p:graphicFrame>
        <p:nvGraphicFramePr>
          <p:cNvPr id="22" name="Таблица 67"/>
          <p:cNvGraphicFramePr>
            <a:graphicFrameLocks noGrp="1"/>
          </p:cNvGraphicFramePr>
          <p:nvPr>
            <p:extLst/>
          </p:nvPr>
        </p:nvGraphicFramePr>
        <p:xfrm>
          <a:off x="3431704" y="2420888"/>
          <a:ext cx="2088232" cy="1959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960745596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2070064366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</a:t>
                      </a:r>
                      <a:endParaRPr lang="ru-RU" sz="2400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</a:t>
                      </a:r>
                      <a:endParaRPr lang="ru-RU" sz="2400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</a:t>
                      </a:r>
                      <a:endParaRPr lang="ru-RU" sz="2400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</a:t>
                      </a:r>
                      <a:endParaRPr lang="ru-RU" sz="2400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8</a:t>
                      </a:r>
                      <a:endParaRPr lang="ru-RU" sz="2400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</a:t>
                      </a:r>
                      <a:endParaRPr lang="ru-RU" sz="2400" b="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</a:t>
                      </a:r>
                      <a:endParaRPr lang="ru-RU" sz="2400" b="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ru-RU" sz="2400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860862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</a:t>
                      </a:r>
                      <a:endParaRPr lang="ru-RU" sz="2400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</a:t>
                      </a:r>
                      <a:endParaRPr lang="ru-RU" sz="2400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3137231"/>
                  </a:ext>
                </a:extLst>
              </a:tr>
            </a:tbl>
          </a:graphicData>
        </a:graphic>
      </p:graphicFrame>
      <p:graphicFrame>
        <p:nvGraphicFramePr>
          <p:cNvPr id="33" name="Таблица 67"/>
          <p:cNvGraphicFramePr>
            <a:graphicFrameLocks noGrp="1"/>
          </p:cNvGraphicFramePr>
          <p:nvPr>
            <p:extLst/>
          </p:nvPr>
        </p:nvGraphicFramePr>
        <p:xfrm>
          <a:off x="7353402" y="2910886"/>
          <a:ext cx="1044116" cy="979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ru-RU" sz="2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ru-RU" sz="240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</a:tbl>
          </a:graphicData>
        </a:graphic>
      </p:graphicFrame>
      <p:cxnSp>
        <p:nvCxnSpPr>
          <p:cNvPr id="36" name="Straight Arrow Connector 35"/>
          <p:cNvCxnSpPr>
            <a:stCxn id="22" idx="3"/>
            <a:endCxn id="33" idx="1"/>
          </p:cNvCxnSpPr>
          <p:nvPr/>
        </p:nvCxnSpPr>
        <p:spPr>
          <a:xfrm>
            <a:off x="5519936" y="3400884"/>
            <a:ext cx="1833466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76137" y="1656689"/>
            <a:ext cx="14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yriad Pro" charset="0"/>
                <a:ea typeface="Myriad Pro" charset="0"/>
                <a:cs typeface="Myriad Pro" charset="0"/>
              </a:rPr>
              <a:t>Stride</a:t>
            </a: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: 2</a:t>
            </a:r>
          </a:p>
        </p:txBody>
      </p:sp>
      <p:sp>
        <p:nvSpPr>
          <p:cNvPr id="39" name="Левая фигурная скобка 99"/>
          <p:cNvSpPr/>
          <p:nvPr/>
        </p:nvSpPr>
        <p:spPr>
          <a:xfrm rot="5400000">
            <a:off x="3893731" y="1746023"/>
            <a:ext cx="156066" cy="1080120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0" name="Скругленная соединительная линия 100"/>
          <p:cNvCxnSpPr>
            <a:stCxn id="39" idx="1"/>
          </p:cNvCxnSpPr>
          <p:nvPr/>
        </p:nvCxnSpPr>
        <p:spPr>
          <a:xfrm rot="5400000" flipH="1" flipV="1">
            <a:off x="4034185" y="1841461"/>
            <a:ext cx="304171" cy="429011"/>
          </a:xfrm>
          <a:prstGeom prst="curvedConnector4">
            <a:avLst>
              <a:gd name="adj1" fmla="val 89137"/>
              <a:gd name="adj2" fmla="val 29354"/>
            </a:avLst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25297" y="3415052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2x2 conv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We need to grow receptive field faster!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21" name="Содержимое 2"/>
          <p:cNvSpPr>
            <a:spLocks noGrp="1"/>
          </p:cNvSpPr>
          <p:nvPr>
            <p:ph idx="1"/>
          </p:nvPr>
        </p:nvSpPr>
        <p:spPr>
          <a:xfrm>
            <a:off x="1977600" y="806400"/>
            <a:ext cx="8222856" cy="5574928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We can increase a </a:t>
            </a:r>
            <a:r>
              <a:rPr lang="en-US" b="1" dirty="0">
                <a:latin typeface="Myriad Pro" pitchFamily="34" charset="0"/>
                <a:cs typeface="Times New Roman" pitchFamily="18" charset="0"/>
              </a:rPr>
              <a:t>stride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in our convolutional layer to reduce the output dimensions!</a:t>
            </a: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Further convolutions will effectively </a:t>
            </a:r>
            <a:r>
              <a:rPr lang="en-US" b="1" dirty="0">
                <a:latin typeface="Myriad Pro" pitchFamily="34" charset="0"/>
                <a:cs typeface="Times New Roman" pitchFamily="18" charset="0"/>
              </a:rPr>
              <a:t>double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</a:t>
            </a:r>
            <a:br>
              <a:rPr lang="en-US" dirty="0">
                <a:latin typeface="Myriad Pro" pitchFamily="34" charset="0"/>
                <a:cs typeface="Times New Roman" pitchFamily="18" charset="0"/>
              </a:rPr>
            </a:br>
            <a:r>
              <a:rPr lang="en-US" dirty="0">
                <a:latin typeface="Myriad Pro" pitchFamily="34" charset="0"/>
                <a:cs typeface="Times New Roman" pitchFamily="18" charset="0"/>
              </a:rPr>
              <a:t>their receptive field!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719922" y="2551789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2x2 conv</a:t>
            </a:r>
          </a:p>
        </p:txBody>
      </p:sp>
      <p:graphicFrame>
        <p:nvGraphicFramePr>
          <p:cNvPr id="37" name="Таблица 67"/>
          <p:cNvGraphicFramePr>
            <a:graphicFrameLocks noGrp="1"/>
          </p:cNvGraphicFramePr>
          <p:nvPr>
            <p:extLst/>
          </p:nvPr>
        </p:nvGraphicFramePr>
        <p:xfrm>
          <a:off x="3431704" y="2420888"/>
          <a:ext cx="2088232" cy="1959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960745596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2070064366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</a:t>
                      </a:r>
                      <a:endParaRPr lang="ru-RU" sz="2400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</a:t>
                      </a:r>
                      <a:endParaRPr lang="ru-RU" sz="2400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</a:t>
                      </a:r>
                      <a:endParaRPr lang="ru-RU" sz="2400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</a:t>
                      </a:r>
                      <a:endParaRPr lang="ru-RU" sz="2400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8</a:t>
                      </a:r>
                      <a:endParaRPr lang="ru-RU" sz="2400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</a:t>
                      </a:r>
                      <a:endParaRPr lang="ru-RU" sz="2400" b="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</a:t>
                      </a:r>
                      <a:endParaRPr lang="ru-RU" sz="2400" b="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ru-RU" sz="2400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860862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</a:t>
                      </a:r>
                      <a:endParaRPr lang="ru-RU" sz="2400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</a:t>
                      </a:r>
                      <a:endParaRPr lang="ru-RU" sz="2400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3137231"/>
                  </a:ext>
                </a:extLst>
              </a:tr>
            </a:tbl>
          </a:graphicData>
        </a:graphic>
      </p:graphicFrame>
      <p:graphicFrame>
        <p:nvGraphicFramePr>
          <p:cNvPr id="42" name="Таблица 67"/>
          <p:cNvGraphicFramePr>
            <a:graphicFrameLocks noGrp="1"/>
          </p:cNvGraphicFramePr>
          <p:nvPr>
            <p:extLst/>
          </p:nvPr>
        </p:nvGraphicFramePr>
        <p:xfrm>
          <a:off x="7353402" y="2910886"/>
          <a:ext cx="1044116" cy="979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ru-RU" sz="2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ru-RU" sz="240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</a:tbl>
          </a:graphicData>
        </a:graphic>
      </p:graphicFrame>
      <p:cxnSp>
        <p:nvCxnSpPr>
          <p:cNvPr id="43" name="Straight Arrow Connector 42"/>
          <p:cNvCxnSpPr/>
          <p:nvPr/>
        </p:nvCxnSpPr>
        <p:spPr>
          <a:xfrm>
            <a:off x="5519936" y="3400884"/>
            <a:ext cx="1833466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376137" y="1656689"/>
            <a:ext cx="14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yriad Pro" charset="0"/>
                <a:ea typeface="Myriad Pro" charset="0"/>
                <a:cs typeface="Myriad Pro" charset="0"/>
              </a:rPr>
              <a:t>Stride</a:t>
            </a: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: 2</a:t>
            </a:r>
          </a:p>
        </p:txBody>
      </p:sp>
      <p:sp>
        <p:nvSpPr>
          <p:cNvPr id="45" name="Левая фигурная скобка 99"/>
          <p:cNvSpPr/>
          <p:nvPr/>
        </p:nvSpPr>
        <p:spPr>
          <a:xfrm rot="5400000">
            <a:off x="3893731" y="1746023"/>
            <a:ext cx="156066" cy="1080120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6" name="Скругленная соединительная линия 100"/>
          <p:cNvCxnSpPr/>
          <p:nvPr/>
        </p:nvCxnSpPr>
        <p:spPr>
          <a:xfrm rot="5400000" flipH="1" flipV="1">
            <a:off x="4034185" y="1841461"/>
            <a:ext cx="304171" cy="429011"/>
          </a:xfrm>
          <a:prstGeom prst="curvedConnector4">
            <a:avLst>
              <a:gd name="adj1" fmla="val 89137"/>
              <a:gd name="adj2" fmla="val 29354"/>
            </a:avLst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825297" y="3415052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2x2 conv</a:t>
            </a:r>
          </a:p>
        </p:txBody>
      </p:sp>
      <p:sp>
        <p:nvSpPr>
          <p:cNvPr id="11" name="Прямоугольник 6"/>
          <p:cNvSpPr/>
          <p:nvPr/>
        </p:nvSpPr>
        <p:spPr>
          <a:xfrm>
            <a:off x="7365532" y="2924944"/>
            <a:ext cx="1047064" cy="979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D1C24"/>
              </a:solidFill>
            </a:endParaRPr>
          </a:p>
        </p:txBody>
      </p:sp>
      <p:sp>
        <p:nvSpPr>
          <p:cNvPr id="13" name="Овал 271"/>
          <p:cNvSpPr/>
          <p:nvPr/>
        </p:nvSpPr>
        <p:spPr>
          <a:xfrm>
            <a:off x="9000040" y="3160161"/>
            <a:ext cx="576158" cy="5868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" name="Straight Connector 3"/>
          <p:cNvCxnSpPr>
            <a:endCxn id="13" idx="2"/>
          </p:cNvCxnSpPr>
          <p:nvPr/>
        </p:nvCxnSpPr>
        <p:spPr>
          <a:xfrm>
            <a:off x="8439804" y="2924944"/>
            <a:ext cx="560236" cy="5286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Прямоугольник 6"/>
          <p:cNvSpPr/>
          <p:nvPr/>
        </p:nvSpPr>
        <p:spPr>
          <a:xfrm>
            <a:off x="3435070" y="2414563"/>
            <a:ext cx="2091180" cy="198037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D1C24"/>
              </a:solidFill>
            </a:endParaRPr>
          </a:p>
        </p:txBody>
      </p:sp>
      <p:cxnSp>
        <p:nvCxnSpPr>
          <p:cNvPr id="18" name="Straight Connector 17"/>
          <p:cNvCxnSpPr>
            <a:endCxn id="13" idx="2"/>
          </p:cNvCxnSpPr>
          <p:nvPr/>
        </p:nvCxnSpPr>
        <p:spPr>
          <a:xfrm flipV="1">
            <a:off x="8439804" y="3453576"/>
            <a:ext cx="560236" cy="4373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474390" y="3904941"/>
            <a:ext cx="1863935" cy="47594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519936" y="2414562"/>
            <a:ext cx="1818388" cy="49316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How do we maintain translation invariance?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graphicFrame>
        <p:nvGraphicFramePr>
          <p:cNvPr id="19" name="Таблица 20"/>
          <p:cNvGraphicFramePr>
            <a:graphicFrameLocks noGrp="1"/>
          </p:cNvGraphicFramePr>
          <p:nvPr>
            <p:extLst/>
          </p:nvPr>
        </p:nvGraphicFramePr>
        <p:xfrm>
          <a:off x="2126659" y="894310"/>
          <a:ext cx="2088232" cy="1959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960745596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2070064366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860862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3137231"/>
                  </a:ext>
                </a:extLst>
              </a:tr>
            </a:tbl>
          </a:graphicData>
        </a:graphic>
      </p:graphicFrame>
      <p:graphicFrame>
        <p:nvGraphicFramePr>
          <p:cNvPr id="20" name="Таблица 23"/>
          <p:cNvGraphicFramePr>
            <a:graphicFrameLocks noGrp="1"/>
          </p:cNvGraphicFramePr>
          <p:nvPr>
            <p:extLst/>
          </p:nvPr>
        </p:nvGraphicFramePr>
        <p:xfrm>
          <a:off x="7248128" y="1071526"/>
          <a:ext cx="1566174" cy="14699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1009296278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1927017837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84476703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107484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6635707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2</a:t>
                      </a:r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14335693"/>
                  </a:ext>
                </a:extLst>
              </a:tr>
            </a:tbl>
          </a:graphicData>
        </a:graphic>
      </p:graphicFrame>
      <p:graphicFrame>
        <p:nvGraphicFramePr>
          <p:cNvPr id="22" name="Таблица 27"/>
          <p:cNvGraphicFramePr>
            <a:graphicFrameLocks noGrp="1"/>
          </p:cNvGraphicFramePr>
          <p:nvPr>
            <p:extLst/>
          </p:nvPr>
        </p:nvGraphicFramePr>
        <p:xfrm>
          <a:off x="5196938" y="1309809"/>
          <a:ext cx="1044116" cy="1008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3003790522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4102178103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1956801"/>
                  </a:ext>
                </a:extLst>
              </a:tr>
              <a:tr h="51811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95725846"/>
                  </a:ext>
                </a:extLst>
              </a:tr>
            </a:tbl>
          </a:graphicData>
        </a:graphic>
      </p:graphicFrame>
      <p:sp>
        <p:nvSpPr>
          <p:cNvPr id="25" name="Прямоугольник 41"/>
          <p:cNvSpPr/>
          <p:nvPr/>
        </p:nvSpPr>
        <p:spPr>
          <a:xfrm>
            <a:off x="5153543" y="2623470"/>
            <a:ext cx="1130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Kernel</a:t>
            </a:r>
            <a:endParaRPr lang="ru-RU" sz="2400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08784" y="1599012"/>
            <a:ext cx="39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ru-RU" sz="3600" dirty="0"/>
          </a:p>
        </p:txBody>
      </p:sp>
      <p:sp>
        <p:nvSpPr>
          <p:cNvPr id="28" name="Прямоугольник 44"/>
          <p:cNvSpPr/>
          <p:nvPr/>
        </p:nvSpPr>
        <p:spPr>
          <a:xfrm>
            <a:off x="2630324" y="2981254"/>
            <a:ext cx="1130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Input</a:t>
            </a:r>
            <a:endParaRPr lang="ru-RU" sz="2400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29" name="Прямоугольник 45"/>
          <p:cNvSpPr/>
          <p:nvPr/>
        </p:nvSpPr>
        <p:spPr>
          <a:xfrm>
            <a:off x="7497327" y="2623470"/>
            <a:ext cx="1130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Output</a:t>
            </a:r>
            <a:endParaRPr lang="ru-RU" sz="2400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34947" y="1490700"/>
            <a:ext cx="39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=</a:t>
            </a:r>
          </a:p>
        </p:txBody>
      </p:sp>
      <p:graphicFrame>
        <p:nvGraphicFramePr>
          <p:cNvPr id="31" name="Таблица 48"/>
          <p:cNvGraphicFramePr>
            <a:graphicFrameLocks noGrp="1"/>
          </p:cNvGraphicFramePr>
          <p:nvPr>
            <p:extLst/>
          </p:nvPr>
        </p:nvGraphicFramePr>
        <p:xfrm>
          <a:off x="7248128" y="3861048"/>
          <a:ext cx="1566174" cy="14699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1009296278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1927017837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84476703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107484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6635707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14335693"/>
                  </a:ext>
                </a:extLst>
              </a:tr>
            </a:tbl>
          </a:graphicData>
        </a:graphic>
      </p:graphicFrame>
      <p:sp>
        <p:nvSpPr>
          <p:cNvPr id="32" name="Прямоугольник 50"/>
          <p:cNvSpPr/>
          <p:nvPr/>
        </p:nvSpPr>
        <p:spPr>
          <a:xfrm>
            <a:off x="5153543" y="5412992"/>
            <a:ext cx="1130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Kernel</a:t>
            </a:r>
            <a:endParaRPr lang="ru-RU" sz="2400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08784" y="4388534"/>
            <a:ext cx="39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ru-RU" sz="3600" dirty="0"/>
          </a:p>
        </p:txBody>
      </p:sp>
      <p:sp>
        <p:nvSpPr>
          <p:cNvPr id="34" name="Прямоугольник 52"/>
          <p:cNvSpPr/>
          <p:nvPr/>
        </p:nvSpPr>
        <p:spPr>
          <a:xfrm>
            <a:off x="2630324" y="5770776"/>
            <a:ext cx="1130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Input</a:t>
            </a:r>
            <a:endParaRPr lang="ru-RU" sz="2400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35" name="Прямоугольник 53"/>
          <p:cNvSpPr/>
          <p:nvPr/>
        </p:nvSpPr>
        <p:spPr>
          <a:xfrm>
            <a:off x="7497327" y="5412992"/>
            <a:ext cx="1130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Output</a:t>
            </a:r>
            <a:endParaRPr lang="ru-RU" sz="2400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34947" y="4280222"/>
            <a:ext cx="39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=</a:t>
            </a:r>
          </a:p>
        </p:txBody>
      </p:sp>
      <p:graphicFrame>
        <p:nvGraphicFramePr>
          <p:cNvPr id="40" name="Таблица 57"/>
          <p:cNvGraphicFramePr>
            <a:graphicFrameLocks noGrp="1"/>
          </p:cNvGraphicFramePr>
          <p:nvPr>
            <p:extLst/>
          </p:nvPr>
        </p:nvGraphicFramePr>
        <p:xfrm>
          <a:off x="2126659" y="3616049"/>
          <a:ext cx="2088232" cy="1959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960745596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2070064366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860862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3137231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8995361" y="1548371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/>
              </a:rPr>
              <a:t>Max = 2</a:t>
            </a:r>
            <a:endParaRPr lang="ru-RU" sz="2400" dirty="0"/>
          </a:p>
        </p:txBody>
      </p:sp>
      <p:sp>
        <p:nvSpPr>
          <p:cNvPr id="50" name="TextBox 49"/>
          <p:cNvSpPr txBox="1"/>
          <p:nvPr/>
        </p:nvSpPr>
        <p:spPr>
          <a:xfrm>
            <a:off x="8995361" y="4365213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/>
              </a:rPr>
              <a:t>Max = 2</a:t>
            </a:r>
            <a:endParaRPr lang="ru-RU" sz="2400" dirty="0"/>
          </a:p>
        </p:txBody>
      </p:sp>
      <p:graphicFrame>
        <p:nvGraphicFramePr>
          <p:cNvPr id="51" name="Таблица 25"/>
          <p:cNvGraphicFramePr>
            <a:graphicFrameLocks noGrp="1"/>
          </p:cNvGraphicFramePr>
          <p:nvPr>
            <p:extLst/>
          </p:nvPr>
        </p:nvGraphicFramePr>
        <p:xfrm>
          <a:off x="5202530" y="4091988"/>
          <a:ext cx="1044116" cy="1008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3003790522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4102178103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1956801"/>
                  </a:ext>
                </a:extLst>
              </a:tr>
              <a:tr h="51811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95725846"/>
                  </a:ext>
                </a:extLst>
              </a:tr>
            </a:tbl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9183714" y="2909014"/>
            <a:ext cx="910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Myriad Pro"/>
              </a:rPr>
              <a:t>Didn’t</a:t>
            </a:r>
            <a:br>
              <a:rPr lang="en-US" sz="2000" dirty="0">
                <a:solidFill>
                  <a:srgbClr val="0070C0"/>
                </a:solidFill>
                <a:latin typeface="Myriad Pro"/>
              </a:rPr>
            </a:br>
            <a:r>
              <a:rPr lang="en-US" sz="2000" dirty="0">
                <a:solidFill>
                  <a:srgbClr val="0070C0"/>
                </a:solidFill>
                <a:latin typeface="Myriad Pro"/>
              </a:rPr>
              <a:t>change</a:t>
            </a:r>
            <a:endParaRPr lang="ru-RU" sz="2000" dirty="0">
              <a:solidFill>
                <a:srgbClr val="0070C0"/>
              </a:solidFill>
            </a:endParaRPr>
          </a:p>
        </p:txBody>
      </p:sp>
      <p:cxnSp>
        <p:nvCxnSpPr>
          <p:cNvPr id="53" name="Прямая со стрелкой 28"/>
          <p:cNvCxnSpPr/>
          <p:nvPr/>
        </p:nvCxnSpPr>
        <p:spPr>
          <a:xfrm>
            <a:off x="9639128" y="3616901"/>
            <a:ext cx="0" cy="66332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29"/>
          <p:cNvCxnSpPr/>
          <p:nvPr/>
        </p:nvCxnSpPr>
        <p:spPr>
          <a:xfrm flipV="1">
            <a:off x="9639128" y="2245342"/>
            <a:ext cx="0" cy="66367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рямоугольник 56"/>
          <p:cNvSpPr/>
          <p:nvPr/>
        </p:nvSpPr>
        <p:spPr>
          <a:xfrm>
            <a:off x="8978058" y="1490699"/>
            <a:ext cx="1366414" cy="3435853"/>
          </a:xfrm>
          <a:prstGeom prst="rect">
            <a:avLst/>
          </a:prstGeom>
          <a:noFill/>
          <a:ln w="38100"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D1C24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4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Pooling layer will help!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graphicFrame>
        <p:nvGraphicFramePr>
          <p:cNvPr id="13" name="Таблица 67"/>
          <p:cNvGraphicFramePr>
            <a:graphicFrameLocks noGrp="1"/>
          </p:cNvGraphicFramePr>
          <p:nvPr>
            <p:extLst/>
          </p:nvPr>
        </p:nvGraphicFramePr>
        <p:xfrm>
          <a:off x="6391070" y="2683500"/>
          <a:ext cx="2088232" cy="1959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960745596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2070064366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ru-RU" sz="2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6</a:t>
                      </a:r>
                      <a:endParaRPr lang="ru-RU" sz="2400" b="1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8</a:t>
                      </a:r>
                      <a:endParaRPr lang="ru-RU" sz="2400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3</a:t>
                      </a:r>
                      <a:endParaRPr lang="ru-RU" sz="2400" b="1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ru-RU" sz="240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860862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5</a:t>
                      </a:r>
                      <a:endParaRPr lang="ru-RU" sz="2400" b="1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3137231"/>
                  </a:ext>
                </a:extLst>
              </a:tr>
            </a:tbl>
          </a:graphicData>
        </a:graphic>
      </p:graphicFrame>
      <p:graphicFrame>
        <p:nvGraphicFramePr>
          <p:cNvPr id="15" name="Таблица 67"/>
          <p:cNvGraphicFramePr>
            <a:graphicFrameLocks noGrp="1"/>
          </p:cNvGraphicFramePr>
          <p:nvPr>
            <p:extLst/>
          </p:nvPr>
        </p:nvGraphicFramePr>
        <p:xfrm>
          <a:off x="9162058" y="3173498"/>
          <a:ext cx="1044116" cy="979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ru-RU" sz="2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ru-RU" sz="240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448860" y="2200293"/>
            <a:ext cx="1972652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Single depth slice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495170" y="3635380"/>
            <a:ext cx="648072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57"/>
          <a:stretch/>
        </p:blipFill>
        <p:spPr>
          <a:xfrm>
            <a:off x="2427763" y="2595978"/>
            <a:ext cx="3182112" cy="1327800"/>
          </a:xfrm>
          <a:prstGeom prst="rect">
            <a:avLst/>
          </a:prstGeom>
        </p:spPr>
      </p:pic>
      <p:sp>
        <p:nvSpPr>
          <p:cNvPr id="21" name="Содержимое 2"/>
          <p:cNvSpPr>
            <a:spLocks noGrp="1"/>
          </p:cNvSpPr>
          <p:nvPr>
            <p:ph idx="1"/>
          </p:nvPr>
        </p:nvSpPr>
        <p:spPr>
          <a:xfrm>
            <a:off x="1977600" y="806400"/>
            <a:ext cx="8222856" cy="1179254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This layer works like a convolutional layer but doesn’t have kernel, instead it calculates </a:t>
            </a:r>
            <a:r>
              <a:rPr lang="en-US" b="1" dirty="0">
                <a:latin typeface="Myriad Pro" pitchFamily="34" charset="0"/>
                <a:cs typeface="Times New Roman" pitchFamily="18" charset="0"/>
              </a:rPr>
              <a:t>maximum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or </a:t>
            </a:r>
            <a:r>
              <a:rPr lang="en-US" b="1" dirty="0">
                <a:latin typeface="Myriad Pro" pitchFamily="34" charset="0"/>
                <a:cs typeface="Times New Roman" pitchFamily="18" charset="0"/>
              </a:rPr>
              <a:t>average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of input patch values.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700343" y="3203698"/>
            <a:ext cx="864096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367589" y="4437579"/>
            <a:ext cx="1627132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71850" y="3172040"/>
            <a:ext cx="87459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pooling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3309619" y="4405558"/>
            <a:ext cx="1808731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downsampling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74507" y="2407370"/>
            <a:ext cx="1374731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200x200x</a:t>
            </a:r>
            <a:r>
              <a:rPr lang="en-US" sz="2000" b="1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64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69270" y="4302161"/>
            <a:ext cx="47705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200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94727" y="4785124"/>
            <a:ext cx="47705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200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99026" y="4224532"/>
            <a:ext cx="47705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100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26007" y="4581316"/>
            <a:ext cx="47705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100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04552" y="2623760"/>
            <a:ext cx="1374731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100x100x</a:t>
            </a:r>
            <a:r>
              <a:rPr lang="en-US" sz="2000" b="1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64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/>
          <a:srcRect b="21053"/>
          <a:stretch/>
        </p:blipFill>
        <p:spPr>
          <a:xfrm>
            <a:off x="2573327" y="3949495"/>
            <a:ext cx="774827" cy="834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6007" y="4160228"/>
            <a:ext cx="499232" cy="55470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722651" y="4767266"/>
            <a:ext cx="3200552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2x2 </a:t>
            </a:r>
            <a:r>
              <a:rPr lang="en-US" sz="2000" b="1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max</a:t>
            </a:r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pooling</a:t>
            </a:r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 with stride 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9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Backpropagation for max pooling layer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77600" y="806400"/>
            <a:ext cx="8510888" cy="5574928"/>
          </a:xfrm>
        </p:spPr>
        <p:txBody>
          <a:bodyPr>
            <a:noAutofit/>
          </a:bodyPr>
          <a:lstStyle/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Strictly speaking: maximum is not a differentiable </a:t>
            </a:r>
            <a:r>
              <a:rPr lang="en-US">
                <a:latin typeface="Myriad Pro" pitchFamily="34" charset="0"/>
                <a:cs typeface="Times New Roman" pitchFamily="18" charset="0"/>
              </a:rPr>
              <a:t>function!</a:t>
            </a: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ru-RU" dirty="0"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7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cs typeface="Times New Roman" pitchFamily="18" charset="0"/>
              </a:rPr>
              <a:t>Backpropagation for max pooling layer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77600" y="806400"/>
            <a:ext cx="8510888" cy="5574928"/>
          </a:xfrm>
        </p:spPr>
        <p:txBody>
          <a:bodyPr>
            <a:noAutofit/>
          </a:bodyPr>
          <a:lstStyle/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cs typeface="Times New Roman" pitchFamily="18" charset="0"/>
              </a:rPr>
              <a:t>Strictly speaking: maximum is not a differentiable function!</a:t>
            </a:r>
          </a:p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There is no gradient with respect to non maximum patch neurons, since changing them slightly </a:t>
            </a:r>
            <a:br>
              <a:rPr lang="en-US" dirty="0"/>
            </a:br>
            <a:r>
              <a:rPr lang="en-US" dirty="0"/>
              <a:t>does not affect the output.</a:t>
            </a:r>
            <a:endParaRPr lang="en-US" dirty="0">
              <a:cs typeface="Times New Roman" pitchFamily="18" charset="0"/>
            </a:endParaRPr>
          </a:p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ru-RU" dirty="0">
              <a:latin typeface="Myriad Pro" pitchFamily="34" charset="0"/>
              <a:cs typeface="Times New Roman" pitchFamily="18" charset="0"/>
            </a:endParaRPr>
          </a:p>
        </p:txBody>
      </p:sp>
      <p:graphicFrame>
        <p:nvGraphicFramePr>
          <p:cNvPr id="4" name="Таблица 67"/>
          <p:cNvGraphicFramePr>
            <a:graphicFrameLocks noGrp="1"/>
          </p:cNvGraphicFramePr>
          <p:nvPr>
            <p:extLst/>
          </p:nvPr>
        </p:nvGraphicFramePr>
        <p:xfrm>
          <a:off x="2567608" y="1569752"/>
          <a:ext cx="1044116" cy="979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ru-RU" sz="2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8</a:t>
                      </a:r>
                      <a:endParaRPr lang="ru-RU" sz="2400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3611724" y="2073808"/>
            <a:ext cx="648072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16749" y="1874572"/>
            <a:ext cx="1559077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/>
                <a:sym typeface="Helvetica"/>
              </a:rPr>
              <a:t>Maximum = 8</a:t>
            </a:r>
          </a:p>
        </p:txBody>
      </p:sp>
      <p:graphicFrame>
        <p:nvGraphicFramePr>
          <p:cNvPr id="7" name="Таблица 67"/>
          <p:cNvGraphicFramePr>
            <a:graphicFrameLocks noGrp="1"/>
          </p:cNvGraphicFramePr>
          <p:nvPr>
            <p:extLst/>
          </p:nvPr>
        </p:nvGraphicFramePr>
        <p:xfrm>
          <a:off x="6407100" y="1569752"/>
          <a:ext cx="1044116" cy="979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ru-RU" sz="2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8</a:t>
                      </a:r>
                      <a:endParaRPr lang="ru-RU" sz="2400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7451216" y="2073808"/>
            <a:ext cx="648072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56241" y="1874572"/>
            <a:ext cx="1559077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/>
                <a:sym typeface="Helvetica"/>
              </a:rPr>
              <a:t>Maximum = 8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1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cs typeface="Times New Roman" pitchFamily="18" charset="0"/>
              </a:rPr>
              <a:t>Backpropagation for max pooling layer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77600" y="806400"/>
            <a:ext cx="8510888" cy="5574928"/>
          </a:xfrm>
        </p:spPr>
        <p:txBody>
          <a:bodyPr>
            <a:noAutofit/>
          </a:bodyPr>
          <a:lstStyle/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cs typeface="Times New Roman" pitchFamily="18" charset="0"/>
              </a:rPr>
              <a:t>Strictly speaking: maximum is not a differentiable function!</a:t>
            </a:r>
          </a:p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There is no gradient with respect to non maximum patch neurons, since changing them slightly </a:t>
            </a:r>
            <a:br>
              <a:rPr lang="en-US" dirty="0"/>
            </a:br>
            <a:r>
              <a:rPr lang="en-US" dirty="0"/>
              <a:t>does not affect the output.</a:t>
            </a:r>
          </a:p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dirty="0">
              <a:cs typeface="Times New Roman" pitchFamily="18" charset="0"/>
            </a:endParaRPr>
          </a:p>
          <a:p>
            <a:pPr marL="0" indent="0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cs typeface="Times New Roman" pitchFamily="18" charset="0"/>
              </a:rPr>
              <a:t>For the maximum patch neuron we have a gradient of 1.</a:t>
            </a:r>
          </a:p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ru-RU" dirty="0">
              <a:latin typeface="Myriad Pro" pitchFamily="34" charset="0"/>
              <a:cs typeface="Times New Roman" pitchFamily="18" charset="0"/>
            </a:endParaRPr>
          </a:p>
        </p:txBody>
      </p:sp>
      <p:graphicFrame>
        <p:nvGraphicFramePr>
          <p:cNvPr id="4" name="Таблица 67"/>
          <p:cNvGraphicFramePr>
            <a:graphicFrameLocks noGrp="1"/>
          </p:cNvGraphicFramePr>
          <p:nvPr>
            <p:extLst/>
          </p:nvPr>
        </p:nvGraphicFramePr>
        <p:xfrm>
          <a:off x="2567608" y="1569752"/>
          <a:ext cx="1044116" cy="979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ru-RU" sz="2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8</a:t>
                      </a:r>
                      <a:endParaRPr lang="ru-RU" sz="2400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3611724" y="2073808"/>
            <a:ext cx="648072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16749" y="1874572"/>
            <a:ext cx="1559077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/>
                <a:sym typeface="Helvetica"/>
              </a:rPr>
              <a:t>Maximum = 8</a:t>
            </a:r>
          </a:p>
        </p:txBody>
      </p:sp>
      <p:graphicFrame>
        <p:nvGraphicFramePr>
          <p:cNvPr id="7" name="Таблица 67"/>
          <p:cNvGraphicFramePr>
            <a:graphicFrameLocks noGrp="1"/>
          </p:cNvGraphicFramePr>
          <p:nvPr>
            <p:extLst/>
          </p:nvPr>
        </p:nvGraphicFramePr>
        <p:xfrm>
          <a:off x="6407100" y="1569752"/>
          <a:ext cx="1044116" cy="979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ru-RU" sz="2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8</a:t>
                      </a:r>
                      <a:endParaRPr lang="ru-RU" sz="2400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7451216" y="2073808"/>
            <a:ext cx="648072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56241" y="1874572"/>
            <a:ext cx="1559077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/>
                <a:sym typeface="Helvetica"/>
              </a:rPr>
              <a:t>Maximum = 8</a:t>
            </a:r>
          </a:p>
        </p:txBody>
      </p:sp>
      <p:graphicFrame>
        <p:nvGraphicFramePr>
          <p:cNvPr id="10" name="Таблица 67"/>
          <p:cNvGraphicFramePr>
            <a:graphicFrameLocks noGrp="1"/>
          </p:cNvGraphicFramePr>
          <p:nvPr>
            <p:extLst/>
          </p:nvPr>
        </p:nvGraphicFramePr>
        <p:xfrm>
          <a:off x="2567608" y="4293096"/>
          <a:ext cx="1044116" cy="979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8</a:t>
                      </a:r>
                      <a:endParaRPr lang="ru-RU" sz="2400" b="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3611724" y="4797152"/>
            <a:ext cx="648072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16749" y="4597916"/>
            <a:ext cx="1559077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/>
                <a:sym typeface="Helvetica"/>
              </a:rPr>
              <a:t>Maximum = 8</a:t>
            </a:r>
          </a:p>
        </p:txBody>
      </p:sp>
      <p:graphicFrame>
        <p:nvGraphicFramePr>
          <p:cNvPr id="13" name="Таблица 67"/>
          <p:cNvGraphicFramePr>
            <a:graphicFrameLocks noGrp="1"/>
          </p:cNvGraphicFramePr>
          <p:nvPr>
            <p:extLst/>
          </p:nvPr>
        </p:nvGraphicFramePr>
        <p:xfrm>
          <a:off x="6407100" y="4293096"/>
          <a:ext cx="1044116" cy="979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</a:t>
                      </a:r>
                      <a:endParaRPr lang="ru-RU" sz="2400" b="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>
            <a:off x="7451216" y="4797152"/>
            <a:ext cx="648072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56241" y="4597916"/>
            <a:ext cx="1559077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/>
                <a:sym typeface="Helvetica"/>
              </a:rPr>
              <a:t>Maximum = 9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6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Putting it all together into a simple CNN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77600" y="806400"/>
            <a:ext cx="8568952" cy="2334966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LeNet-5 architecture (1998) for handwritten digits recognition on MNIST dataset:</a:t>
            </a:r>
            <a:endParaRPr lang="ru-RU" dirty="0">
              <a:latin typeface="Myriad Pro" pitchFamily="34" charset="0"/>
              <a:cs typeface="Times New Roman" pitchFamily="18" charset="0"/>
            </a:endParaRPr>
          </a:p>
        </p:txBody>
      </p:sp>
      <p:grpSp>
        <p:nvGrpSpPr>
          <p:cNvPr id="23" name="Группа 22"/>
          <p:cNvGrpSpPr/>
          <p:nvPr/>
        </p:nvGrpSpPr>
        <p:grpSpPr>
          <a:xfrm>
            <a:off x="2135560" y="908721"/>
            <a:ext cx="7992888" cy="5138447"/>
            <a:chOff x="741632" y="980728"/>
            <a:chExt cx="7992888" cy="5138447"/>
          </a:xfrm>
        </p:grpSpPr>
        <p:grpSp>
          <p:nvGrpSpPr>
            <p:cNvPr id="18" name="Group 17"/>
            <p:cNvGrpSpPr/>
            <p:nvPr/>
          </p:nvGrpSpPr>
          <p:grpSpPr>
            <a:xfrm>
              <a:off x="741632" y="980728"/>
              <a:ext cx="7992888" cy="5138447"/>
              <a:chOff x="755576" y="1201070"/>
              <a:chExt cx="7992888" cy="5138447"/>
            </a:xfrm>
          </p:grpSpPr>
          <p:sp>
            <p:nvSpPr>
              <p:cNvPr id="50" name="Прямоугольник 49"/>
              <p:cNvSpPr/>
              <p:nvPr/>
            </p:nvSpPr>
            <p:spPr>
              <a:xfrm>
                <a:off x="2915816" y="6093296"/>
                <a:ext cx="4572000" cy="24622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ru-RU" sz="1000" dirty="0"/>
                  <a:t>http://yann.lecun.com/exdb/publis/pdf/lecun-98.pdf</a:t>
                </a:r>
                <a:endParaRPr lang="en-US" sz="1000" dirty="0"/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576" y="1201070"/>
                <a:ext cx="7308304" cy="4872203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973497" y="2194313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32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175854" y="2276872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28</a:t>
                </a:r>
                <a:endPara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3298590" y="2557159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14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4400421" y="2561690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10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592429" y="2838197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  <a:endPara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6211818" y="4345071"/>
                <a:ext cx="486668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120</a:t>
                </a:r>
                <a:endPara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6937584" y="4345071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84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543935" y="4554962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16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4488197" y="4890910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16</a:t>
                </a: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2287169" y="5223976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6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3441497" y="4890909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6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115616" y="5357912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579792" y="2917575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691680" y="3577274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1002251" y="4181023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32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2128547" y="4072754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28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3313206" y="4010896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14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4378544" y="4098636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10</a:t>
                </a:r>
                <a:endPara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563203" y="4010895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923928" y="3147688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  <a:endPara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812040" y="3610790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  <a:endPara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2908065" y="3501008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2699792" y="3048927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</a:t>
                </a:r>
                <a:endPara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5195815" y="3780918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</a:t>
                </a:r>
                <a:endPara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5003800" y="3410737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</a:t>
                </a:r>
              </a:p>
            </p:txBody>
          </p:sp>
          <p:pic>
            <p:nvPicPr>
              <p:cNvPr id="124" name="Рисунок 48"/>
              <p:cNvPicPr>
                <a:picLocks noChangeAspect="1"/>
              </p:cNvPicPr>
              <p:nvPr/>
            </p:nvPicPr>
            <p:blipFill rotWithShape="1">
              <a:blip r:embed="rId3"/>
              <a:srcRect l="-1" r="6388"/>
              <a:stretch/>
            </p:blipFill>
            <p:spPr>
              <a:xfrm rot="1513356">
                <a:off x="8064888" y="2256926"/>
                <a:ext cx="320801" cy="3018308"/>
              </a:xfrm>
              <a:prstGeom prst="rect">
                <a:avLst/>
              </a:prstGeom>
            </p:spPr>
          </p:pic>
          <p:cxnSp>
            <p:nvCxnSpPr>
              <p:cNvPr id="9" name="Straight Connector 8"/>
              <p:cNvCxnSpPr/>
              <p:nvPr/>
            </p:nvCxnSpPr>
            <p:spPr>
              <a:xfrm flipV="1">
                <a:off x="7778750" y="2332457"/>
                <a:ext cx="969714" cy="77269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7253630" y="4098637"/>
                <a:ext cx="174395" cy="922617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3250904" y="5223976"/>
                <a:ext cx="675822" cy="7078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pool1</a:t>
                </a:r>
              </a:p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2x2</a:t>
                </a: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022729" y="5494736"/>
                <a:ext cx="719104" cy="7078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conv1</a:t>
                </a:r>
              </a:p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5x5</a:t>
                </a: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5427328" y="4998086"/>
                <a:ext cx="675822" cy="7078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pool2</a:t>
                </a:r>
              </a:p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2x2</a:t>
                </a: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300661" y="5227019"/>
                <a:ext cx="719104" cy="7078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conv2</a:t>
                </a:r>
              </a:p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5x5</a:t>
                </a: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6249745" y="4656214"/>
                <a:ext cx="433769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fc1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6895202" y="4656213"/>
                <a:ext cx="433769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fc2</a:t>
                </a: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6759185" y="5305760"/>
              <a:ext cx="1675556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 hangingPunct="0"/>
              <a:r>
                <a:rPr lang="en-US" sz="2000" dirty="0">
                  <a:solidFill>
                    <a:srgbClr val="FF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fc3 + softmax</a:t>
              </a: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7305630" y="4980228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10</a:t>
              </a:r>
              <a:endParaRPr lang="ru-RU" sz="2000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Визуализация обученной сети для </a:t>
            </a:r>
            <a:r>
              <a:rPr lang="en-US" dirty="0" smtClean="0"/>
              <a:t>MNIST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http://scs.ryerson.ca/~aharley/vis/conv/flat.html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570" y="1739199"/>
            <a:ext cx="7027747" cy="41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A color image input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1977601" y="806400"/>
                <a:ext cx="8484069" cy="319906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Let’s say we have a color image as an input, which is </a:t>
                </a:r>
                <a:br>
                  <a:rPr lang="en-US" dirty="0">
                    <a:latin typeface="Myriad Pro" pitchFamily="34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  <m:r>
                      <a:rPr lang="en-US" i="1">
                        <a:latin typeface="Cambria Math" charset="0"/>
                      </a:rPr>
                      <m:t>× </m:t>
                    </m:r>
                    <m:r>
                      <a:rPr lang="en-US" i="1">
                        <a:latin typeface="Cambria Math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en-US" b="1" dirty="0">
                    <a:latin typeface="Myriad Pro" pitchFamily="34" charset="0"/>
                    <a:cs typeface="Times New Roman" pitchFamily="18" charset="0"/>
                  </a:rPr>
                  <a:t>tensor</a:t>
                </a:r>
                <a:r>
                  <a:rPr lang="ru-RU" b="1" dirty="0"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ru-RU" dirty="0">
                    <a:latin typeface="Myriad Pro" pitchFamily="34" charset="0"/>
                    <a:cs typeface="Times New Roman" pitchFamily="18" charset="0"/>
                  </a:rPr>
                  <a:t>(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multidimensional array), where </a:t>
                </a: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– is an image width,</a:t>
                </a:r>
                <a:endParaRPr lang="en-US" i="1" dirty="0">
                  <a:latin typeface="Cambria Math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– is an image height,</a:t>
                </a: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is a number of input channels</a:t>
                </a:r>
                <a:r>
                  <a:rPr lang="ru-RU" dirty="0">
                    <a:latin typeface="Myriad Pro" pitchFamily="34" charset="0"/>
                    <a:cs typeface="Times New Roman" pitchFamily="18" charset="0"/>
                  </a:rPr>
                  <a:t> (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e.g. </a:t>
                </a:r>
                <a:r>
                  <a:rPr lang="en-US" dirty="0"/>
                  <a:t>3 </a:t>
                </a:r>
                <a:r>
                  <a:rPr lang="en-US" dirty="0">
                    <a:solidFill>
                      <a:srgbClr val="FF0000"/>
                    </a:solidFill>
                  </a:rPr>
                  <a:t>R</a:t>
                </a:r>
                <a:r>
                  <a:rPr lang="en-US" dirty="0">
                    <a:solidFill>
                      <a:srgbClr val="00B050"/>
                    </a:solidFill>
                  </a:rPr>
                  <a:t>G</a:t>
                </a:r>
                <a:r>
                  <a:rPr lang="en-US" dirty="0">
                    <a:solidFill>
                      <a:srgbClr val="00B0F0"/>
                    </a:solidFill>
                  </a:rPr>
                  <a:t>B</a:t>
                </a:r>
                <a:r>
                  <a:rPr lang="en-US" dirty="0"/>
                  <a:t> channels</a:t>
                </a:r>
                <a:r>
                  <a:rPr lang="ru-RU" dirty="0"/>
                  <a:t>)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600" y="806400"/>
                <a:ext cx="8484069" cy="3199062"/>
              </a:xfrm>
              <a:blipFill rotWithShape="0">
                <a:blip r:embed="rId2"/>
                <a:stretch>
                  <a:fillRect l="-1509" t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Learning deep representations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883533" y="718145"/>
            <a:ext cx="8568951" cy="2334966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Neurons of deep convolutional layers learn complex representations that can be used as features for classification with MLP.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4151784" y="1916833"/>
            <a:ext cx="6062502" cy="2786165"/>
            <a:chOff x="2543636" y="1890443"/>
            <a:chExt cx="6062502" cy="278616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554"/>
            <a:stretch/>
          </p:blipFill>
          <p:spPr>
            <a:xfrm>
              <a:off x="2543636" y="2251135"/>
              <a:ext cx="4056728" cy="2425473"/>
            </a:xfrm>
            <a:prstGeom prst="rect">
              <a:avLst/>
            </a:prstGeom>
          </p:spPr>
        </p:pic>
        <p:sp>
          <p:nvSpPr>
            <p:cNvPr id="61" name="Left Brace 60"/>
            <p:cNvSpPr/>
            <p:nvPr/>
          </p:nvSpPr>
          <p:spPr>
            <a:xfrm rot="5400000">
              <a:off x="4466249" y="577826"/>
              <a:ext cx="360040" cy="3815876"/>
            </a:xfrm>
            <a:prstGeom prst="leftBrace">
              <a:avLst>
                <a:gd name="adj1" fmla="val 31329"/>
                <a:gd name="adj2" fmla="val 50688"/>
              </a:avLst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latinLnBrk="1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034772" y="1890443"/>
              <a:ext cx="3097960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Automatic feature extraction </a:t>
              </a:r>
            </a:p>
          </p:txBody>
        </p:sp>
        <p:sp>
          <p:nvSpPr>
            <p:cNvPr id="65" name="Freeform 64"/>
            <p:cNvSpPr/>
            <p:nvPr/>
          </p:nvSpPr>
          <p:spPr>
            <a:xfrm rot="13304574">
              <a:off x="6734087" y="3072632"/>
              <a:ext cx="324069" cy="556050"/>
            </a:xfrm>
            <a:custGeom>
              <a:avLst/>
              <a:gdLst>
                <a:gd name="connsiteX0" fmla="*/ 0 w 468085"/>
                <a:gd name="connsiteY0" fmla="*/ 631371 h 631371"/>
                <a:gd name="connsiteX1" fmla="*/ 381000 w 468085"/>
                <a:gd name="connsiteY1" fmla="*/ 381000 h 631371"/>
                <a:gd name="connsiteX2" fmla="*/ 468085 w 468085"/>
                <a:gd name="connsiteY2" fmla="*/ 0 h 63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8085" h="631371">
                  <a:moveTo>
                    <a:pt x="0" y="631371"/>
                  </a:moveTo>
                  <a:cubicBezTo>
                    <a:pt x="151493" y="558799"/>
                    <a:pt x="302986" y="486228"/>
                    <a:pt x="381000" y="381000"/>
                  </a:cubicBezTo>
                  <a:cubicBezTo>
                    <a:pt x="459014" y="275771"/>
                    <a:pt x="468085" y="0"/>
                    <a:pt x="468085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latinLnBrk="1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092280" y="2842827"/>
              <a:ext cx="1513858" cy="1015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Good features </a:t>
              </a:r>
            </a:p>
            <a:p>
              <a:pPr algn="ctr"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for MLP</a:t>
              </a:r>
            </a:p>
          </p:txBody>
        </p:sp>
      </p:grpSp>
      <p:pic>
        <p:nvPicPr>
          <p:cNvPr id="19" name="Picture 6"/>
          <p:cNvPicPr>
            <a:picLocks noChangeAspect="1"/>
          </p:cNvPicPr>
          <p:nvPr/>
        </p:nvPicPr>
        <p:blipFill rotWithShape="1">
          <a:blip r:embed="rId3"/>
          <a:srcRect l="1629" t="52677" r="47847" b="29565"/>
          <a:stretch/>
        </p:blipFill>
        <p:spPr>
          <a:xfrm>
            <a:off x="5078170" y="5013176"/>
            <a:ext cx="1944216" cy="720080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 rotWithShape="1">
          <a:blip r:embed="rId3"/>
          <a:srcRect l="48163" t="83845" r="20026" b="3724"/>
          <a:stretch/>
        </p:blipFill>
        <p:spPr>
          <a:xfrm>
            <a:off x="3169959" y="5121188"/>
            <a:ext cx="1224136" cy="504056"/>
          </a:xfrm>
          <a:prstGeom prst="rect">
            <a:avLst/>
          </a:prstGeom>
        </p:spPr>
      </p:pic>
      <p:pic>
        <p:nvPicPr>
          <p:cNvPr id="21" name="Picture 6"/>
          <p:cNvPicPr>
            <a:picLocks noChangeAspect="1"/>
          </p:cNvPicPr>
          <p:nvPr/>
        </p:nvPicPr>
        <p:blipFill rotWithShape="1">
          <a:blip r:embed="rId3"/>
          <a:srcRect l="2684" t="1776" r="58019" b="73362"/>
          <a:stretch/>
        </p:blipFill>
        <p:spPr>
          <a:xfrm>
            <a:off x="7748185" y="4797152"/>
            <a:ext cx="1512168" cy="100811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025098" y="5805265"/>
            <a:ext cx="1513858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conv1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25440" y="5805265"/>
            <a:ext cx="1513858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conv2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90177" y="5809411"/>
            <a:ext cx="1513858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conv3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1989483" y="4502942"/>
            <a:ext cx="4616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Myriad Pro" pitchFamily="34" charset="0"/>
                <a:cs typeface="Times New Roman" pitchFamily="18" charset="0"/>
              </a:rPr>
              <a:t>Inputs that provide highest activations:</a:t>
            </a:r>
            <a:endParaRPr lang="ru-RU" sz="2000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3904634" y="6223041"/>
            <a:ext cx="47957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/>
              <a:t>http://web.eecs.umich.edu/~honglak/icml09-ConvolutionalDeepBeliefNetworks.pdf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6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Современные применения: перенос стиля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74298" y="6364301"/>
            <a:ext cx="3366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smtClean="0">
                <a:hlinkClick r:id="rId2"/>
              </a:rPr>
              <a:t>github.com/luanfujun/deep-photo-styletransfer</a:t>
            </a:r>
            <a:endParaRPr lang="ru-RU" sz="1100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850" y="1446313"/>
            <a:ext cx="10113892" cy="48065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06220" y="946353"/>
            <a:ext cx="1396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Картинка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91151" y="946353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Стиль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074298" y="946353"/>
            <a:ext cx="2758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Картинка со стилем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239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Еще примеры применений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https://quickdraw.withgoogle.com</a:t>
            </a:r>
            <a:endParaRPr lang="en-US" dirty="0"/>
          </a:p>
          <a:p>
            <a:r>
              <a:rPr lang="en-US" dirty="0">
                <a:hlinkClick r:id="rId3"/>
              </a:rPr>
              <a:t>https://affinelayer.com/pixsrv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1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Recurrent Neural Networks</a:t>
            </a:r>
            <a:r>
              <a:rPr lang="ru-RU" dirty="0" smtClean="0"/>
              <a:t> </a:t>
            </a:r>
            <a:r>
              <a:rPr lang="en-US" dirty="0" smtClean="0"/>
              <a:t>(RNN)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00"/>
              </a:spcAft>
            </a:pPr>
            <a:r>
              <a:rPr lang="ru-RU" sz="2800" dirty="0" smtClean="0"/>
              <a:t>Работают с последовательностями</a:t>
            </a:r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ru-RU" sz="2400" dirty="0" smtClean="0"/>
              <a:t>Слов в предложении</a:t>
            </a:r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ru-RU" sz="2400" dirty="0" smtClean="0"/>
              <a:t>Букв в предложении</a:t>
            </a:r>
            <a:endParaRPr lang="en-US" sz="2400" dirty="0" smtClean="0"/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ru-RU" sz="2400" dirty="0" smtClean="0"/>
              <a:t>Отсчетов в аудио сигнале</a:t>
            </a:r>
            <a:r>
              <a:rPr lang="en-US" sz="2400" dirty="0" smtClean="0"/>
              <a:t> (</a:t>
            </a:r>
            <a:r>
              <a:rPr lang="ru-RU" sz="2400" dirty="0" smtClean="0"/>
              <a:t>амплитуда, частота</a:t>
            </a:r>
            <a:r>
              <a:rPr lang="en-US" sz="2400" dirty="0" smtClean="0"/>
              <a:t>)</a:t>
            </a:r>
            <a:endParaRPr lang="ru-RU" sz="2400" dirty="0" smtClean="0"/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ru-RU" sz="2400" dirty="0" smtClean="0"/>
              <a:t>Пикселей изображения</a:t>
            </a:r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mr-IN" sz="2400" dirty="0" smtClean="0"/>
              <a:t>…</a:t>
            </a:r>
            <a:endParaRPr lang="ru-RU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4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устроена простая </a:t>
            </a:r>
            <a:r>
              <a:rPr lang="en-US" dirty="0" smtClean="0"/>
              <a:t>RNN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0101" y="4229673"/>
                <a:ext cx="11529391" cy="196439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ru-RU" dirty="0" smtClean="0"/>
                  <a:t>Работает </a:t>
                </a:r>
                <a:r>
                  <a:rPr lang="ru-RU" b="1" dirty="0"/>
                  <a:t>одинаково</a:t>
                </a:r>
                <a:r>
                  <a:rPr lang="ru-RU" dirty="0"/>
                  <a:t> для каждого элемента </a:t>
                </a:r>
                <a:r>
                  <a:rPr lang="ru-RU" dirty="0" smtClean="0"/>
                  <a:t>последовательности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 smtClean="0"/>
                  <a:t>, </a:t>
                </a:r>
                <a:br>
                  <a:rPr lang="ru-RU" dirty="0" smtClean="0"/>
                </a:br>
                <a:r>
                  <a:rPr lang="ru-RU" dirty="0" smtClean="0"/>
                  <a:t>но вычисления зависят </a:t>
                </a:r>
                <a:r>
                  <a:rPr lang="ru-RU" dirty="0"/>
                  <a:t>от предыдущих </a:t>
                </a:r>
                <a:r>
                  <a:rPr lang="ru-RU" dirty="0" smtClean="0"/>
                  <a:t>элементов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ru-RU" dirty="0"/>
              </a:p>
              <a:p>
                <a:pPr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ru-RU" dirty="0" smtClean="0"/>
                  <a:t>Можно </a:t>
                </a:r>
                <a:r>
                  <a:rPr lang="ru-RU" dirty="0"/>
                  <a:t>сказать, что у </a:t>
                </a:r>
                <a:r>
                  <a:rPr lang="en-US" dirty="0"/>
                  <a:t>RNN </a:t>
                </a:r>
                <a:r>
                  <a:rPr lang="ru-RU" dirty="0"/>
                  <a:t>есть память (</a:t>
                </a:r>
                <a:r>
                  <a:rPr lang="ru-RU" b="1" dirty="0"/>
                  <a:t>скрытое </a:t>
                </a:r>
                <a:r>
                  <a:rPr lang="ru-RU" b="1" dirty="0" smtClean="0"/>
                  <a:t>состояние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 smtClean="0"/>
                  <a:t>), </a:t>
                </a:r>
                <a:r>
                  <a:rPr lang="ru-RU" dirty="0"/>
                  <a:t>в которой хранится информация о предыдущих элементах </a:t>
                </a:r>
                <a:r>
                  <a:rPr lang="ru-RU" dirty="0" smtClean="0"/>
                  <a:t>последовательности</a:t>
                </a:r>
                <a:endParaRPr lang="ru-R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101" y="4229673"/>
                <a:ext cx="11529391" cy="1964391"/>
              </a:xfrm>
              <a:blipFill rotWithShape="0">
                <a:blip r:embed="rId3"/>
                <a:stretch>
                  <a:fillRect l="-952" t="-3106" r="-1111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24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38978" y="834887"/>
            <a:ext cx="11271636" cy="3288571"/>
            <a:chOff x="512335" y="3015522"/>
            <a:chExt cx="11271636" cy="32885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335" y="3015522"/>
              <a:ext cx="8123665" cy="325968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91521" y="3287234"/>
              <a:ext cx="3092450" cy="35641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91521" y="3824986"/>
              <a:ext cx="2573462" cy="34447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691521" y="4365101"/>
                  <a:ext cx="3092450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400" b="1" dirty="0" smtClean="0"/>
                    <a:t>Пример: </a:t>
                  </a:r>
                  <a:r>
                    <a:rPr lang="ru-RU" sz="2400" dirty="0" smtClean="0"/>
                    <a:t/>
                  </a:r>
                  <a:br>
                    <a:rPr lang="ru-RU" sz="2400" dirty="0" smtClean="0"/>
                  </a:b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ru-RU" sz="2400" dirty="0" smtClean="0"/>
                    <a:t>–</a:t>
                  </a:r>
                  <a:r>
                    <a:rPr lang="en-US" sz="2400" dirty="0" smtClean="0"/>
                    <a:t> </a:t>
                  </a:r>
                  <a:r>
                    <a:rPr lang="ru-RU" sz="2400" dirty="0" smtClean="0"/>
                    <a:t>слово </a:t>
                  </a:r>
                  <a:r>
                    <a:rPr lang="en-US" sz="2400" dirty="0" smtClean="0"/>
                    <a:t/>
                  </a:r>
                  <a:br>
                    <a:rPr lang="en-US" sz="2400" dirty="0" smtClean="0"/>
                  </a:br>
                  <a:r>
                    <a:rPr lang="ru-RU" sz="2400" dirty="0" smtClean="0"/>
                    <a:t>в предложении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ru-RU" sz="2400" dirty="0"/>
                    <a:t>–</a:t>
                  </a:r>
                  <a:r>
                    <a:rPr lang="en-US" sz="2400" dirty="0"/>
                    <a:t> </a:t>
                  </a:r>
                  <a:r>
                    <a:rPr lang="ru-RU" sz="2400" dirty="0" smtClean="0"/>
                    <a:t>следующее слово </a:t>
                  </a:r>
                  <a:br>
                    <a:rPr lang="ru-RU" sz="2400" dirty="0" smtClean="0"/>
                  </a:br>
                  <a:r>
                    <a:rPr lang="ru-RU" sz="2400" dirty="0" smtClean="0"/>
                    <a:t>в предложении</a:t>
                  </a:r>
                  <a:endParaRPr lang="ru-RU" sz="2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1521" y="4365101"/>
                  <a:ext cx="3092450" cy="19389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156" t="-2516" r="-1578" b="-62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ectangle 10"/>
          <p:cNvSpPr/>
          <p:nvPr/>
        </p:nvSpPr>
        <p:spPr>
          <a:xfrm>
            <a:off x="5311692" y="6400412"/>
            <a:ext cx="6527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8"/>
              </a:rPr>
              <a:t>http://www.wildml.com/2015/09/recurrent-neural-networks-tutorial-part-1-introduction-to-rnns/</a:t>
            </a:r>
            <a:endParaRPr lang="ru-RU" sz="1200" dirty="0">
              <a:hlinkClick r:id="rId8"/>
            </a:endParaRPr>
          </a:p>
        </p:txBody>
      </p:sp>
    </p:spTree>
    <p:extLst>
      <p:ext uri="{BB962C8B-B14F-4D97-AF65-F5344CB8AC3E}">
        <p14:creationId xmlns:p14="http://schemas.microsoft.com/office/powerpoint/2010/main" val="12653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 как же </a:t>
            </a:r>
            <a:r>
              <a:rPr lang="en-US" dirty="0"/>
              <a:t>Hidden Markov Model (HMM</a:t>
            </a:r>
            <a:r>
              <a:rPr lang="en-US" dirty="0" smtClean="0"/>
              <a:t>)</a:t>
            </a:r>
            <a:r>
              <a:rPr lang="ru-RU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01730" y="6364301"/>
            <a:ext cx="4991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http://www.cs.cmu.edu/~</a:t>
            </a:r>
            <a:r>
              <a:rPr lang="en-US" sz="1200" dirty="0" smtClean="0">
                <a:hlinkClick r:id="rId2"/>
              </a:rPr>
              <a:t>aarti/Class/10701/slides/Lecture17.pdf</a:t>
            </a:r>
            <a:endParaRPr lang="en-US" sz="12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1771"/>
          <a:stretch/>
        </p:blipFill>
        <p:spPr>
          <a:xfrm>
            <a:off x="1770922" y="1202972"/>
            <a:ext cx="8607748" cy="47773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8874"/>
          <a:stretch/>
        </p:blipFill>
        <p:spPr>
          <a:xfrm>
            <a:off x="386289" y="1312144"/>
            <a:ext cx="2678278" cy="11224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62100" y="6364301"/>
            <a:ext cx="60555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http://blog.echen.me/2012/01/03/introduction-to-conditional-random-fields</a:t>
            </a:r>
            <a:r>
              <a:rPr lang="en-US" sz="1200" dirty="0" smtClean="0">
                <a:hlinkClick r:id="rId5"/>
              </a:rPr>
              <a:t>/</a:t>
            </a:r>
            <a:endParaRPr lang="ru-RU" sz="1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326299" y="1240272"/>
                <a:ext cx="229776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b="1" dirty="0" smtClean="0"/>
                  <a:t>Пример: </a:t>
                </a:r>
                <a:r>
                  <a:rPr lang="ru-RU" sz="2400" dirty="0" smtClean="0"/>
                  <a:t/>
                </a:r>
                <a:br>
                  <a:rPr lang="ru-RU" sz="24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 smtClean="0"/>
                  <a:t>–</a:t>
                </a:r>
                <a:r>
                  <a:rPr lang="en-US" sz="2400" dirty="0" smtClean="0"/>
                  <a:t> POS</a:t>
                </a:r>
                <a:r>
                  <a:rPr lang="ru-RU" sz="2400" dirty="0" smtClean="0"/>
                  <a:t> </a:t>
                </a:r>
                <a:r>
                  <a:rPr lang="en-US" sz="2400" dirty="0" smtClean="0"/>
                  <a:t>tag</a:t>
                </a:r>
                <a:endParaRPr lang="ru-RU" sz="24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/>
                  <a:t>–</a:t>
                </a:r>
                <a:r>
                  <a:rPr lang="en-US" sz="2400" dirty="0"/>
                  <a:t> </a:t>
                </a:r>
                <a:r>
                  <a:rPr lang="ru-RU" sz="2400" dirty="0" smtClean="0"/>
                  <a:t>слово в предложении</a:t>
                </a:r>
                <a:endParaRPr lang="ru-RU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299" y="1240272"/>
                <a:ext cx="2297761" cy="1569660"/>
              </a:xfrm>
              <a:prstGeom prst="rect">
                <a:avLst/>
              </a:prstGeom>
              <a:blipFill rotWithShape="0">
                <a:blip r:embed="rId6"/>
                <a:stretch>
                  <a:fillRect l="-4244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65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Backpropagation through time (BPTT)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Если развернуть сеть по времени</a:t>
            </a:r>
            <a:r>
              <a:rPr lang="en-US" dirty="0" smtClean="0"/>
              <a:t> t</a:t>
            </a:r>
            <a:r>
              <a:rPr lang="ru-RU" dirty="0" smtClean="0"/>
              <a:t>, то получим обычную </a:t>
            </a:r>
            <a:r>
              <a:rPr lang="en-US" dirty="0" smtClean="0"/>
              <a:t>feed-forward</a:t>
            </a:r>
            <a:r>
              <a:rPr lang="ru-RU" dirty="0" smtClean="0"/>
              <a:t> сеть с </a:t>
            </a:r>
            <a:r>
              <a:rPr lang="en-US" dirty="0" smtClean="0"/>
              <a:t>shared</a:t>
            </a:r>
            <a:r>
              <a:rPr lang="ru-RU" dirty="0" smtClean="0"/>
              <a:t> параметрами</a:t>
            </a:r>
          </a:p>
          <a:p>
            <a:r>
              <a:rPr lang="ru-RU" dirty="0" smtClean="0"/>
              <a:t>Применяем </a:t>
            </a:r>
            <a:r>
              <a:rPr lang="en-US" dirty="0" smtClean="0"/>
              <a:t>backpropagation</a:t>
            </a:r>
            <a:r>
              <a:rPr lang="ru-RU" dirty="0" smtClean="0"/>
              <a:t>, считаем градиенты для каждого параметра</a:t>
            </a:r>
          </a:p>
          <a:p>
            <a:r>
              <a:rPr lang="ru-RU" dirty="0"/>
              <a:t>Д</a:t>
            </a:r>
            <a:r>
              <a:rPr lang="ru-RU" dirty="0" smtClean="0"/>
              <a:t>алее (так же, как в случае сверток </a:t>
            </a:r>
            <a:r>
              <a:rPr lang="en-US" dirty="0" smtClean="0"/>
              <a:t>CNN</a:t>
            </a:r>
            <a:r>
              <a:rPr lang="ru-RU" dirty="0" smtClean="0"/>
              <a:t>)</a:t>
            </a:r>
            <a:r>
              <a:rPr lang="en-US" dirty="0" smtClean="0"/>
              <a:t> </a:t>
            </a:r>
            <a:r>
              <a:rPr lang="ru-RU" dirty="0" smtClean="0"/>
              <a:t>суммируем градиенты по </a:t>
            </a:r>
            <a:r>
              <a:rPr lang="en-US" dirty="0" smtClean="0"/>
              <a:t>shared </a:t>
            </a:r>
            <a:r>
              <a:rPr lang="ru-RU" dirty="0" smtClean="0"/>
              <a:t>параметрам и делаем шаг </a:t>
            </a:r>
            <a:r>
              <a:rPr lang="en-US" dirty="0" smtClean="0"/>
              <a:t>SGD</a:t>
            </a:r>
            <a:endParaRPr lang="ru-R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80" y="3800952"/>
            <a:ext cx="8600220" cy="22597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49964" y="6408363"/>
            <a:ext cx="40558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en.wikipedia.org/wiki/Backpropagation_through_time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59171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Посчитаем производную для 2 шагов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𝑈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  <m:f>
                            <m:fPr>
                              <m:ctrlPr>
                                <a:rPr lang="mr-IN" sz="28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𝑊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 smtClean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96293" y="6392556"/>
            <a:ext cx="2743200" cy="365125"/>
          </a:xfrm>
        </p:spPr>
        <p:txBody>
          <a:bodyPr/>
          <a:lstStyle/>
          <a:p>
            <a:fld id="{CF7A2549-6773-0241-8251-AB96BB4534D1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39236" y="2101755"/>
            <a:ext cx="1692322" cy="464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 flipH="1">
                <a:off x="2251880" y="1269242"/>
                <a:ext cx="4640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51880" y="1269242"/>
                <a:ext cx="46402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/>
          <p:nvPr/>
        </p:nvCxnSpPr>
        <p:spPr>
          <a:xfrm>
            <a:off x="2715904" y="1555789"/>
            <a:ext cx="1569493" cy="5709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>
            <a:off x="7519916" y="1269242"/>
            <a:ext cx="890546" cy="857450"/>
          </a:xfrm>
          <a:prstGeom prst="curvedConnector3">
            <a:avLst>
              <a:gd name="adj1" fmla="val 1250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6731262" y="4229937"/>
                <a:ext cx="799386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262" y="4229937"/>
                <a:ext cx="799386" cy="9820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6591869" y="2982540"/>
            <a:ext cx="1078173" cy="11117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625386" y="2982540"/>
            <a:ext cx="1023582" cy="111178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8696319" y="4229937"/>
                <a:ext cx="881716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319" y="4229937"/>
                <a:ext cx="881716" cy="9820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7670042" y="5338583"/>
                <a:ext cx="34389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400" dirty="0" smtClean="0">
                    <a:solidFill>
                      <a:srgbClr val="7030A0"/>
                    </a:solidFill>
                  </a:rPr>
                  <a:t>Обозначение </a:t>
                </a:r>
                <a:br>
                  <a:rPr lang="ru-RU" sz="2400" dirty="0" smtClean="0">
                    <a:solidFill>
                      <a:srgbClr val="7030A0"/>
                    </a:solidFill>
                  </a:rPr>
                </a:br>
                <a:r>
                  <a:rPr lang="ru-RU" sz="2400" dirty="0" smtClean="0">
                    <a:solidFill>
                      <a:srgbClr val="7030A0"/>
                    </a:solidFill>
                  </a:rPr>
                  <a:t>в предположении, </a:t>
                </a:r>
                <a:endParaRPr lang="en-US" sz="2400" dirty="0" smtClean="0">
                  <a:solidFill>
                    <a:srgbClr val="7030A0"/>
                  </a:solidFill>
                </a:endParaRPr>
              </a:p>
              <a:p>
                <a:pPr algn="ctr"/>
                <a:r>
                  <a:rPr lang="ru-RU" sz="2400" dirty="0" smtClean="0">
                    <a:solidFill>
                      <a:srgbClr val="7030A0"/>
                    </a:solidFill>
                  </a:rPr>
                  <a:t>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7030A0"/>
                    </a:solidFill>
                  </a:rPr>
                  <a:t> </a:t>
                </a:r>
                <a:r>
                  <a:rPr lang="ru-RU" sz="2400" dirty="0" smtClean="0">
                    <a:solidFill>
                      <a:srgbClr val="7030A0"/>
                    </a:solidFill>
                  </a:rPr>
                  <a:t>не зависит от</a:t>
                </a:r>
                <a:r>
                  <a:rPr lang="en-US" sz="2400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𝑤</m:t>
                    </m:r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042" y="5338583"/>
                <a:ext cx="3438975" cy="1200329"/>
              </a:xfrm>
              <a:prstGeom prst="rect">
                <a:avLst/>
              </a:prstGeom>
              <a:blipFill rotWithShape="0">
                <a:blip r:embed="rId6"/>
                <a:stretch>
                  <a:fillRect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/>
              <p:cNvSpPr/>
              <p:nvPr/>
            </p:nvSpPr>
            <p:spPr>
              <a:xfrm>
                <a:off x="2340307" y="5556848"/>
                <a:ext cx="3540136" cy="98206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307" y="5556848"/>
                <a:ext cx="3540136" cy="9820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3064567" y="4281882"/>
                <a:ext cx="1904817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567" y="4281882"/>
                <a:ext cx="1904817" cy="9820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9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Посчитаем производную для </a:t>
            </a:r>
            <a:r>
              <a:rPr lang="en-US" dirty="0" smtClean="0"/>
              <a:t>3</a:t>
            </a:r>
            <a:r>
              <a:rPr lang="ru-RU" dirty="0" smtClean="0"/>
              <a:t> шагов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  <m:f>
                            <m:fPr>
                              <m:ctrlPr>
                                <a:rPr lang="mr-IN" sz="28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ru-RU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𝑊</m:t>
                      </m:r>
                      <m:d>
                        <m:dPr>
                          <m:ctrlPr>
                            <a:rPr lang="ru-RU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ru-RU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 smtClean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/>
              <p:cNvSpPr/>
              <p:nvPr/>
            </p:nvSpPr>
            <p:spPr>
              <a:xfrm>
                <a:off x="1371313" y="1799453"/>
                <a:ext cx="3540136" cy="98206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13" y="1799453"/>
                <a:ext cx="3540136" cy="9820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9621671" y="3061949"/>
            <a:ext cx="1091821" cy="111178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9726723" y="1799453"/>
                <a:ext cx="881716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723" y="1799453"/>
                <a:ext cx="881716" cy="9820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8570321" y="4586026"/>
                <a:ext cx="319451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7030A0"/>
                    </a:solidFill>
                  </a:rPr>
                  <a:t>Обозначение </a:t>
                </a:r>
                <a:r>
                  <a:rPr lang="en-US" sz="2400" dirty="0" smtClean="0">
                    <a:solidFill>
                      <a:srgbClr val="7030A0"/>
                    </a:solidFill>
                  </a:rPr>
                  <a:t/>
                </a:r>
                <a:br>
                  <a:rPr lang="en-US" sz="2400" dirty="0" smtClean="0">
                    <a:solidFill>
                      <a:srgbClr val="7030A0"/>
                    </a:solidFill>
                  </a:rPr>
                </a:br>
                <a:r>
                  <a:rPr lang="ru-RU" sz="2400" dirty="0" smtClean="0">
                    <a:solidFill>
                      <a:srgbClr val="7030A0"/>
                    </a:solidFill>
                  </a:rPr>
                  <a:t>в предположении, </a:t>
                </a:r>
                <a:endParaRPr lang="en-US" sz="2400" dirty="0" smtClean="0">
                  <a:solidFill>
                    <a:srgbClr val="7030A0"/>
                  </a:solidFill>
                </a:endParaRPr>
              </a:p>
              <a:p>
                <a:pPr algn="ctr"/>
                <a:r>
                  <a:rPr lang="ru-RU" sz="2400" dirty="0" smtClean="0">
                    <a:solidFill>
                      <a:srgbClr val="7030A0"/>
                    </a:solidFill>
                  </a:rPr>
                  <a:t>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7030A0"/>
                    </a:solidFill>
                  </a:rPr>
                  <a:t> </a:t>
                </a:r>
                <a:r>
                  <a:rPr lang="ru-RU" sz="2400" dirty="0" smtClean="0">
                    <a:solidFill>
                      <a:srgbClr val="7030A0"/>
                    </a:solidFill>
                  </a:rPr>
                  <a:t>не зависит от</a:t>
                </a:r>
                <a:r>
                  <a:rPr lang="en-US" sz="2400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𝑤</m:t>
                    </m:r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321" y="4586026"/>
                <a:ext cx="319451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573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/>
              <p:cNvSpPr/>
              <p:nvPr/>
            </p:nvSpPr>
            <p:spPr>
              <a:xfrm>
                <a:off x="5721328" y="1799453"/>
                <a:ext cx="799386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328" y="1799453"/>
                <a:ext cx="799386" cy="9820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5581935" y="3061949"/>
            <a:ext cx="1078173" cy="11117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1371312" y="4802111"/>
                <a:ext cx="5698228" cy="98424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12" y="4802111"/>
                <a:ext cx="5698228" cy="98424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12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Индукцией легко показать, что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036948" y="3226449"/>
                <a:ext cx="5912452" cy="1875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6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6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mr-IN" sz="36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36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36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is-I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mr-IN" sz="36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36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mr-IN" sz="36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  <m:f>
                        <m:fPr>
                          <m:ctrlPr>
                            <a:rPr lang="mr-IN" sz="36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mr-IN" sz="3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948" y="3226449"/>
                <a:ext cx="5912452" cy="18758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5730318" y="1430522"/>
                <a:ext cx="5698228" cy="98424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318" y="1430522"/>
                <a:ext cx="5698228" cy="9842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112008" y="1432702"/>
                <a:ext cx="3540136" cy="98206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08" y="1432702"/>
                <a:ext cx="3540136" cy="9820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3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A color image input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1977601" y="806400"/>
                <a:ext cx="8484069" cy="319906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Let’s say we have a color image as an input, which is </a:t>
                </a:r>
                <a:br>
                  <a:rPr lang="en-US" dirty="0">
                    <a:latin typeface="Myriad Pro" pitchFamily="34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  <m:r>
                      <a:rPr lang="en-US" i="1">
                        <a:latin typeface="Cambria Math" charset="0"/>
                      </a:rPr>
                      <m:t>× </m:t>
                    </m:r>
                    <m:r>
                      <a:rPr lang="en-US" i="1">
                        <a:latin typeface="Cambria Math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en-US" b="1" dirty="0">
                    <a:latin typeface="Myriad Pro" pitchFamily="34" charset="0"/>
                    <a:cs typeface="Times New Roman" pitchFamily="18" charset="0"/>
                  </a:rPr>
                  <a:t>tensor</a:t>
                </a:r>
                <a:r>
                  <a:rPr lang="ru-RU" b="1" dirty="0"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ru-RU" dirty="0">
                    <a:latin typeface="Myriad Pro" pitchFamily="34" charset="0"/>
                    <a:cs typeface="Times New Roman" pitchFamily="18" charset="0"/>
                  </a:rPr>
                  <a:t>(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multidimensional array), where </a:t>
                </a: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– is an image width,</a:t>
                </a:r>
                <a:endParaRPr lang="en-US" i="1" dirty="0">
                  <a:latin typeface="Cambria Math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– is an image height,</a:t>
                </a: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is a number of input channels</a:t>
                </a:r>
                <a:r>
                  <a:rPr lang="ru-RU" dirty="0">
                    <a:latin typeface="Myriad Pro" pitchFamily="34" charset="0"/>
                    <a:cs typeface="Times New Roman" pitchFamily="18" charset="0"/>
                  </a:rPr>
                  <a:t> (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e.g. </a:t>
                </a:r>
                <a:r>
                  <a:rPr lang="en-US" dirty="0"/>
                  <a:t>3 </a:t>
                </a:r>
                <a:r>
                  <a:rPr lang="en-US" dirty="0">
                    <a:solidFill>
                      <a:srgbClr val="FF0000"/>
                    </a:solidFill>
                  </a:rPr>
                  <a:t>R</a:t>
                </a:r>
                <a:r>
                  <a:rPr lang="en-US" dirty="0">
                    <a:solidFill>
                      <a:srgbClr val="00B050"/>
                    </a:solidFill>
                  </a:rPr>
                  <a:t>G</a:t>
                </a:r>
                <a:r>
                  <a:rPr lang="en-US" dirty="0">
                    <a:solidFill>
                      <a:srgbClr val="00B0F0"/>
                    </a:solidFill>
                  </a:rPr>
                  <a:t>B</a:t>
                </a:r>
                <a:r>
                  <a:rPr lang="en-US" dirty="0"/>
                  <a:t> channels</a:t>
                </a:r>
                <a:r>
                  <a:rPr lang="ru-RU" dirty="0"/>
                  <a:t>)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600" y="806400"/>
                <a:ext cx="8484069" cy="3199062"/>
              </a:xfrm>
              <a:blipFill rotWithShape="0">
                <a:blip r:embed="rId2"/>
                <a:stretch>
                  <a:fillRect l="-1509" t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256" y="3674128"/>
            <a:ext cx="1501654" cy="14724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35" name="Таблица 34"/>
          <p:cNvGraphicFramePr>
            <a:graphicFrameLocks noGrp="1"/>
          </p:cNvGraphicFramePr>
          <p:nvPr>
            <p:extLst/>
          </p:nvPr>
        </p:nvGraphicFramePr>
        <p:xfrm>
          <a:off x="5298108" y="3649238"/>
          <a:ext cx="1537005" cy="14699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335">
                  <a:extLst>
                    <a:ext uri="{9D8B030D-6E8A-4147-A177-3AD203B41FA5}">
                      <a16:colId xmlns:a16="http://schemas.microsoft.com/office/drawing/2014/main" xmlns="" val="1009296278"/>
                    </a:ext>
                  </a:extLst>
                </a:gridCol>
                <a:gridCol w="512335">
                  <a:extLst>
                    <a:ext uri="{9D8B030D-6E8A-4147-A177-3AD203B41FA5}">
                      <a16:colId xmlns:a16="http://schemas.microsoft.com/office/drawing/2014/main" xmlns="" val="1927017837"/>
                    </a:ext>
                  </a:extLst>
                </a:gridCol>
                <a:gridCol w="512335">
                  <a:extLst>
                    <a:ext uri="{9D8B030D-6E8A-4147-A177-3AD203B41FA5}">
                      <a16:colId xmlns:a16="http://schemas.microsoft.com/office/drawing/2014/main" xmlns="" val="84476703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107484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-1</a:t>
                      </a:r>
                      <a:endParaRPr lang="ru-RU" sz="2400" dirty="0" smtClean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6635707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14335693"/>
                  </a:ext>
                </a:extLst>
              </a:tr>
            </a:tbl>
          </a:graphicData>
        </a:graphic>
      </p:graphicFrame>
      <p:pic>
        <p:nvPicPr>
          <p:cNvPr id="36" name="Picture 2" descr="Vd-Edge3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 trans="100000" grid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295" y="3615031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4755882" y="4131109"/>
            <a:ext cx="39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ru-RU" sz="3600" dirty="0"/>
          </a:p>
        </p:txBody>
      </p:sp>
      <p:sp>
        <p:nvSpPr>
          <p:cNvPr id="40" name="TextBox 39"/>
          <p:cNvSpPr txBox="1"/>
          <p:nvPr/>
        </p:nvSpPr>
        <p:spPr>
          <a:xfrm>
            <a:off x="7186442" y="4056118"/>
            <a:ext cx="39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</a:t>
            </a:r>
            <a:endParaRPr lang="ru-RU" sz="3600" dirty="0"/>
          </a:p>
        </p:txBody>
      </p:sp>
      <p:grpSp>
        <p:nvGrpSpPr>
          <p:cNvPr id="48" name="Группа 47"/>
          <p:cNvGrpSpPr/>
          <p:nvPr/>
        </p:nvGrpSpPr>
        <p:grpSpPr>
          <a:xfrm>
            <a:off x="2853743" y="3458103"/>
            <a:ext cx="1728192" cy="1693986"/>
            <a:chOff x="1547664" y="2708919"/>
            <a:chExt cx="1728192" cy="1693986"/>
          </a:xfrm>
        </p:grpSpPr>
        <p:cxnSp>
          <p:nvCxnSpPr>
            <p:cNvPr id="16" name="Прямая соединительная линия 15"/>
            <p:cNvCxnSpPr/>
            <p:nvPr/>
          </p:nvCxnSpPr>
          <p:spPr>
            <a:xfrm flipV="1">
              <a:off x="1547664" y="2708920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V="1">
              <a:off x="3059832" y="2708920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Прямая соединительная линия 41"/>
            <p:cNvCxnSpPr/>
            <p:nvPr/>
          </p:nvCxnSpPr>
          <p:spPr>
            <a:xfrm flipV="1">
              <a:off x="3059832" y="4186881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Прямая соединительная линия 42"/>
            <p:cNvCxnSpPr/>
            <p:nvPr/>
          </p:nvCxnSpPr>
          <p:spPr>
            <a:xfrm flipV="1">
              <a:off x="1732242" y="2708920"/>
              <a:ext cx="1543614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Прямая соединительная линия 44"/>
            <p:cNvCxnSpPr/>
            <p:nvPr/>
          </p:nvCxnSpPr>
          <p:spPr>
            <a:xfrm>
              <a:off x="3275856" y="2708919"/>
              <a:ext cx="0" cy="14912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9" name="Группа 48"/>
          <p:cNvGrpSpPr/>
          <p:nvPr/>
        </p:nvGrpSpPr>
        <p:grpSpPr>
          <a:xfrm>
            <a:off x="5310184" y="3425246"/>
            <a:ext cx="1728192" cy="1693986"/>
            <a:chOff x="1547664" y="2708919"/>
            <a:chExt cx="1728192" cy="1693986"/>
          </a:xfrm>
        </p:grpSpPr>
        <p:cxnSp>
          <p:nvCxnSpPr>
            <p:cNvPr id="50" name="Прямая соединительная линия 49"/>
            <p:cNvCxnSpPr/>
            <p:nvPr/>
          </p:nvCxnSpPr>
          <p:spPr>
            <a:xfrm flipV="1">
              <a:off x="1547664" y="2708920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Прямая соединительная линия 50"/>
            <p:cNvCxnSpPr/>
            <p:nvPr/>
          </p:nvCxnSpPr>
          <p:spPr>
            <a:xfrm flipV="1">
              <a:off x="3059832" y="2708920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Прямая соединительная линия 51"/>
            <p:cNvCxnSpPr/>
            <p:nvPr/>
          </p:nvCxnSpPr>
          <p:spPr>
            <a:xfrm flipV="1">
              <a:off x="3059832" y="4186881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 flipV="1">
              <a:off x="1732242" y="2708920"/>
              <a:ext cx="1543614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Прямая соединительная линия 53"/>
            <p:cNvCxnSpPr/>
            <p:nvPr/>
          </p:nvCxnSpPr>
          <p:spPr>
            <a:xfrm>
              <a:off x="3275856" y="2708919"/>
              <a:ext cx="0" cy="14912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/>
              <p:cNvSpPr/>
              <p:nvPr/>
            </p:nvSpPr>
            <p:spPr>
              <a:xfrm>
                <a:off x="3397991" y="5146597"/>
                <a:ext cx="3526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7" name="Прямоугольник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991" y="5146596"/>
                <a:ext cx="352600" cy="461665"/>
              </a:xfrm>
              <a:prstGeom prst="rect">
                <a:avLst/>
              </a:prstGeom>
              <a:blipFill>
                <a:blip r:embed="rId6"/>
                <a:stretch>
                  <a:fillRect l="-3448" r="-379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/>
              <p:cNvSpPr/>
              <p:nvPr/>
            </p:nvSpPr>
            <p:spPr>
              <a:xfrm>
                <a:off x="2408854" y="4152265"/>
                <a:ext cx="3526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8" name="Прямоугольник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54" y="4152264"/>
                <a:ext cx="352600" cy="461665"/>
              </a:xfrm>
              <a:prstGeom prst="rect">
                <a:avLst/>
              </a:prstGeom>
              <a:blipFill>
                <a:blip r:embed="rId7"/>
                <a:stretch>
                  <a:fillRect l="-3448" r="-189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Прямоугольник 58"/>
              <p:cNvSpPr/>
              <p:nvPr/>
            </p:nvSpPr>
            <p:spPr>
              <a:xfrm>
                <a:off x="5127979" y="5273788"/>
                <a:ext cx="193604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latin typeface="Myriad Pro" pitchFamily="34" charset="0"/>
                    <a:cs typeface="Times New Roman" pitchFamily="18" charset="0"/>
                  </a:rPr>
                  <a:t>kernel of size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× 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9" name="Прямоугольник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701" y="5273787"/>
                <a:ext cx="2274597" cy="830997"/>
              </a:xfrm>
              <a:prstGeom prst="rect">
                <a:avLst/>
              </a:prstGeom>
              <a:blipFill>
                <a:blip r:embed="rId8"/>
                <a:stretch>
                  <a:fillRect t="-5147" b="-2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Прямоугольник 59"/>
          <p:cNvSpPr/>
          <p:nvPr/>
        </p:nvSpPr>
        <p:spPr>
          <a:xfrm>
            <a:off x="7664508" y="5393728"/>
            <a:ext cx="16433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Myriad Pro" pitchFamily="34" charset="0"/>
                <a:cs typeface="Times New Roman" pitchFamily="18" charset="0"/>
              </a:rPr>
              <a:t>feature map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60"/>
              <p:cNvSpPr/>
              <p:nvPr/>
            </p:nvSpPr>
            <p:spPr>
              <a:xfrm>
                <a:off x="4405102" y="4896367"/>
                <a:ext cx="6769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1" name="Прямоугольник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102" y="4896366"/>
                <a:ext cx="676980" cy="461665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Группа 7"/>
          <p:cNvGrpSpPr/>
          <p:nvPr/>
        </p:nvGrpSpPr>
        <p:grpSpPr>
          <a:xfrm>
            <a:off x="2858116" y="3425245"/>
            <a:ext cx="596611" cy="705863"/>
            <a:chOff x="754467" y="5617252"/>
            <a:chExt cx="596611" cy="705863"/>
          </a:xfrm>
        </p:grpSpPr>
        <p:sp>
          <p:nvSpPr>
            <p:cNvPr id="7" name="Полилиния 6"/>
            <p:cNvSpPr/>
            <p:nvPr/>
          </p:nvSpPr>
          <p:spPr>
            <a:xfrm>
              <a:off x="754467" y="5617252"/>
              <a:ext cx="596611" cy="705863"/>
            </a:xfrm>
            <a:custGeom>
              <a:avLst/>
              <a:gdLst>
                <a:gd name="connsiteX0" fmla="*/ 0 w 585788"/>
                <a:gd name="connsiteY0" fmla="*/ 223838 h 619125"/>
                <a:gd name="connsiteX1" fmla="*/ 0 w 585788"/>
                <a:gd name="connsiteY1" fmla="*/ 619125 h 619125"/>
                <a:gd name="connsiteX2" fmla="*/ 366713 w 585788"/>
                <a:gd name="connsiteY2" fmla="*/ 614363 h 619125"/>
                <a:gd name="connsiteX3" fmla="*/ 581025 w 585788"/>
                <a:gd name="connsiteY3" fmla="*/ 390525 h 619125"/>
                <a:gd name="connsiteX4" fmla="*/ 585788 w 585788"/>
                <a:gd name="connsiteY4" fmla="*/ 0 h 619125"/>
                <a:gd name="connsiteX5" fmla="*/ 209550 w 585788"/>
                <a:gd name="connsiteY5" fmla="*/ 4763 h 619125"/>
                <a:gd name="connsiteX6" fmla="*/ 0 w 585788"/>
                <a:gd name="connsiteY6" fmla="*/ 223838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5788" h="619125">
                  <a:moveTo>
                    <a:pt x="0" y="223838"/>
                  </a:moveTo>
                  <a:lnTo>
                    <a:pt x="0" y="619125"/>
                  </a:lnTo>
                  <a:lnTo>
                    <a:pt x="366713" y="614363"/>
                  </a:lnTo>
                  <a:lnTo>
                    <a:pt x="581025" y="390525"/>
                  </a:lnTo>
                  <a:cubicBezTo>
                    <a:pt x="582613" y="260350"/>
                    <a:pt x="584200" y="130175"/>
                    <a:pt x="585788" y="0"/>
                  </a:cubicBezTo>
                  <a:lnTo>
                    <a:pt x="209550" y="4763"/>
                  </a:lnTo>
                  <a:lnTo>
                    <a:pt x="0" y="223838"/>
                  </a:lnTo>
                  <a:close/>
                </a:path>
              </a:pathLst>
            </a:custGeom>
            <a:solidFill>
              <a:srgbClr val="B9CDE5">
                <a:alpha val="50196"/>
              </a:srgb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hangingPunct="0"/>
              <a:endParaRPr lang="ru-RU">
                <a:solidFill>
                  <a:srgbClr val="000000"/>
                </a:solidFill>
                <a:sym typeface="Helvetica"/>
              </a:endParaRPr>
            </a:p>
          </p:txBody>
        </p:sp>
        <p:grpSp>
          <p:nvGrpSpPr>
            <p:cNvPr id="5" name="Группа 4"/>
            <p:cNvGrpSpPr/>
            <p:nvPr/>
          </p:nvGrpSpPr>
          <p:grpSpPr>
            <a:xfrm>
              <a:off x="755576" y="5639368"/>
              <a:ext cx="576064" cy="597944"/>
              <a:chOff x="755576" y="5639368"/>
              <a:chExt cx="576064" cy="597944"/>
            </a:xfrm>
          </p:grpSpPr>
          <p:sp>
            <p:nvSpPr>
              <p:cNvPr id="28" name="Прямоугольник 27"/>
              <p:cNvSpPr/>
              <p:nvPr/>
            </p:nvSpPr>
            <p:spPr>
              <a:xfrm>
                <a:off x="971600" y="5639368"/>
                <a:ext cx="360040" cy="38192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hangingPunct="0"/>
                <a:endParaRPr lang="ru-RU">
                  <a:solidFill>
                    <a:srgbClr val="000000"/>
                  </a:solidFill>
                  <a:sym typeface="Helvetica"/>
                </a:endParaRPr>
              </a:p>
            </p:txBody>
          </p:sp>
          <p:sp>
            <p:nvSpPr>
              <p:cNvPr id="4" name="Прямоугольник 3"/>
              <p:cNvSpPr/>
              <p:nvPr/>
            </p:nvSpPr>
            <p:spPr>
              <a:xfrm>
                <a:off x="755576" y="5855392"/>
                <a:ext cx="360040" cy="38192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hangingPunct="0"/>
                <a:endParaRPr lang="ru-RU">
                  <a:solidFill>
                    <a:srgbClr val="000000"/>
                  </a:solidFill>
                  <a:sym typeface="Helvetica"/>
                </a:endParaRPr>
              </a:p>
            </p:txBody>
          </p:sp>
          <p:cxnSp>
            <p:nvCxnSpPr>
              <p:cNvPr id="27" name="Прямая соединительная линия 26"/>
              <p:cNvCxnSpPr/>
              <p:nvPr/>
            </p:nvCxnSpPr>
            <p:spPr>
              <a:xfrm flipV="1">
                <a:off x="755576" y="5639368"/>
                <a:ext cx="216024" cy="21602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Прямая соединительная линия 28"/>
              <p:cNvCxnSpPr/>
              <p:nvPr/>
            </p:nvCxnSpPr>
            <p:spPr>
              <a:xfrm flipV="1">
                <a:off x="1113719" y="5667932"/>
                <a:ext cx="216024" cy="21602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Прямая соединительная линия 29"/>
              <p:cNvCxnSpPr/>
              <p:nvPr/>
            </p:nvCxnSpPr>
            <p:spPr>
              <a:xfrm flipV="1">
                <a:off x="1113719" y="6021288"/>
                <a:ext cx="216024" cy="21602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Прямая соединительная линия 30"/>
              <p:cNvCxnSpPr/>
              <p:nvPr/>
            </p:nvCxnSpPr>
            <p:spPr>
              <a:xfrm flipV="1">
                <a:off x="755576" y="6007720"/>
                <a:ext cx="216024" cy="21602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9" name="Прямоугольник 8"/>
          <p:cNvSpPr/>
          <p:nvPr/>
        </p:nvSpPr>
        <p:spPr>
          <a:xfrm>
            <a:off x="7822295" y="3615030"/>
            <a:ext cx="203263" cy="285005"/>
          </a:xfrm>
          <a:prstGeom prst="rect">
            <a:avLst/>
          </a:prstGeom>
          <a:solidFill>
            <a:srgbClr val="FF0000">
              <a:alpha val="49020"/>
            </a:srgbClr>
          </a:solidFill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ru-RU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BPTT</a:t>
            </a:r>
            <a:r>
              <a:rPr lang="ru-RU" dirty="0" smtClean="0"/>
              <a:t> на примере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64567" y="6400412"/>
            <a:ext cx="8483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http://www.wildml.com/2015/10/recurrent-neural-networks-tutorial-part-3-backpropagation-through-time-and-vanishing-gradients</a:t>
            </a:r>
            <a:r>
              <a:rPr lang="en-US" sz="1200" dirty="0" smtClean="0">
                <a:hlinkClick r:id="rId2"/>
              </a:rPr>
              <a:t>/</a:t>
            </a:r>
            <a:endParaRPr lang="en-US" sz="1200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08" y="3577865"/>
            <a:ext cx="4173820" cy="24503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0" y="845598"/>
            <a:ext cx="7484167" cy="43192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08" y="1326030"/>
            <a:ext cx="3742657" cy="8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0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BPTT</a:t>
            </a:r>
            <a:r>
              <a:rPr lang="ru-RU" dirty="0" smtClean="0"/>
              <a:t> на примере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64567" y="6400412"/>
            <a:ext cx="8483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http://www.wildml.com/2015/10/recurrent-neural-networks-tutorial-part-3-backpropagation-through-time-and-vanishing-gradients</a:t>
            </a:r>
            <a:r>
              <a:rPr lang="en-US" sz="1200" dirty="0" smtClean="0">
                <a:hlinkClick r:id="rId2"/>
              </a:rPr>
              <a:t>/</a:t>
            </a:r>
            <a:endParaRPr lang="en-US" sz="1200" dirty="0" smtClean="0"/>
          </a:p>
        </p:txBody>
      </p:sp>
      <p:pic>
        <p:nvPicPr>
          <p:cNvPr id="13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61" y="834887"/>
            <a:ext cx="7502519" cy="43298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08" y="1326030"/>
            <a:ext cx="3742657" cy="8973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0" y="3781206"/>
                <a:ext cx="5956215" cy="23732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is-IS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is-IS" sz="280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2800" b="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sz="2800" b="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800" b="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mr-IN" sz="28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2800" b="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mr-IN" sz="2800" b="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800" b="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1206"/>
                <a:ext cx="5956215" cy="23732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23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Проблема с затухающими градиентами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699" y="1543336"/>
            <a:ext cx="5738081" cy="43035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393825" y="3790592"/>
                <a:ext cx="24520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𝑥</m:t>
                      </m:r>
                      <m:r>
                        <a:rPr lang="en-US" sz="2800" i="1">
                          <a:latin typeface="Cambria Math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tanh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⁡(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825" y="3790592"/>
                <a:ext cx="2452017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3064567" y="5119351"/>
            <a:ext cx="2339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rgbClr val="7030A0"/>
                </a:solidFill>
              </a:rPr>
              <a:t>Быстро убывает </a:t>
            </a:r>
            <a:br>
              <a:rPr lang="ru-RU" sz="2400" dirty="0" smtClean="0">
                <a:solidFill>
                  <a:srgbClr val="7030A0"/>
                </a:solidFill>
              </a:rPr>
            </a:br>
            <a:r>
              <a:rPr lang="ru-RU" sz="2400" dirty="0" smtClean="0">
                <a:solidFill>
                  <a:srgbClr val="7030A0"/>
                </a:solidFill>
              </a:rPr>
              <a:t>или </a:t>
            </a:r>
            <a:r>
              <a:rPr lang="ru-RU" sz="2400" dirty="0" smtClean="0">
                <a:solidFill>
                  <a:srgbClr val="7030A0"/>
                </a:solidFill>
              </a:rPr>
              <a:t>взрывается</a:t>
            </a:r>
            <a:r>
              <a:rPr lang="en-US" sz="2400" dirty="0" smtClean="0">
                <a:solidFill>
                  <a:srgbClr val="7030A0"/>
                </a:solidFill>
              </a:rPr>
              <a:t> 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4567" y="6400412"/>
            <a:ext cx="8483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http://www.wildml.com/2015/10/recurrent-neural-networks-tutorial-part-3-backpropagation-through-time-and-vanishing-gradients</a:t>
            </a:r>
            <a:r>
              <a:rPr lang="en-US" sz="1200" dirty="0" smtClean="0">
                <a:hlinkClick r:id="rId4"/>
              </a:rPr>
              <a:t>/</a:t>
            </a:r>
            <a:endParaRPr lang="en-US" sz="12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304520" y="940458"/>
                <a:ext cx="5933804" cy="14795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is-IS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is-I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mr-IN" sz="28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28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mr-IN" sz="28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20" y="940458"/>
                <a:ext cx="5933804" cy="147950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292721" y="3575901"/>
                <a:ext cx="2520305" cy="1045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21" y="3575901"/>
                <a:ext cx="2520305" cy="104567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1315520" y="2762308"/>
                <a:ext cx="40189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𝑈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20" y="2762308"/>
                <a:ext cx="4018921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/>
              <p:cNvSpPr/>
              <p:nvPr/>
            </p:nvSpPr>
            <p:spPr>
              <a:xfrm>
                <a:off x="911454" y="4771806"/>
                <a:ext cx="1916807" cy="1352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is-IS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3</m:t>
                          </m:r>
                        </m:sup>
                        <m:e>
                          <m:f>
                            <m:fPr>
                              <m:ctrlPr>
                                <a:rPr lang="mr-IN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54" y="4771806"/>
                <a:ext cx="1916807" cy="13524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12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Gradient clipping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03580" y="6408363"/>
            <a:ext cx="2616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smtClean="0">
                <a:hlinkClick r:id="rId2"/>
              </a:rPr>
              <a:t>arxiv.org/pdf/1211.5063.pdf</a:t>
            </a:r>
            <a:endParaRPr lang="en-US" sz="1200" dirty="0">
              <a:hlinkClick r:id="rId2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Градиенты могут взорваться </a:t>
            </a:r>
            <a:r>
              <a:rPr lang="mr-IN" dirty="0" smtClean="0"/>
              <a:t>–</a:t>
            </a:r>
            <a:r>
              <a:rPr lang="ru-RU" dirty="0" smtClean="0"/>
              <a:t> ограничим их норму</a:t>
            </a:r>
            <a:endParaRPr lang="en-US" dirty="0"/>
          </a:p>
        </p:txBody>
      </p:sp>
      <p:pic>
        <p:nvPicPr>
          <p:cNvPr id="14" name="Content Placeholder 7"/>
          <p:cNvPicPr>
            <a:picLocks noChangeAspect="1"/>
          </p:cNvPicPr>
          <p:nvPr/>
        </p:nvPicPr>
        <p:blipFill rotWithShape="1">
          <a:blip r:embed="rId3"/>
          <a:srcRect l="2164" t="34603" r="47095" b="4071"/>
          <a:stretch/>
        </p:blipFill>
        <p:spPr>
          <a:xfrm>
            <a:off x="950785" y="3098800"/>
            <a:ext cx="3887344" cy="157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868" y="1918599"/>
            <a:ext cx="5596731" cy="393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3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Простая </a:t>
            </a:r>
            <a:r>
              <a:rPr lang="en-US" dirty="0" smtClean="0"/>
              <a:t>RNN</a:t>
            </a:r>
            <a:r>
              <a:rPr lang="ru-RU" dirty="0" smtClean="0"/>
              <a:t> плохо работает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394173" y="5520809"/>
                <a:ext cx="33607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tanh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173" y="5520809"/>
                <a:ext cx="33607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815" t="-143333" r="-2722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42168" y="1063624"/>
            <a:ext cx="10664802" cy="399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6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Спасет </a:t>
            </a:r>
            <a:r>
              <a:rPr lang="en-US" dirty="0" smtClean="0"/>
              <a:t>LSTM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35</a:t>
            </a:fld>
            <a:endParaRPr lang="en-US"/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538" y="1018372"/>
            <a:ext cx="10660062" cy="4005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386204"/>
            <a:ext cx="5207000" cy="97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8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LSTM </a:t>
            </a:r>
            <a:r>
              <a:rPr lang="ru-RU" dirty="0" smtClean="0"/>
              <a:t>решает проблему затухания градиентов</a:t>
            </a:r>
            <a:endParaRPr lang="en-US" dirty="0"/>
          </a:p>
        </p:txBody>
      </p:sp>
      <p:pic>
        <p:nvPicPr>
          <p:cNvPr id="6" name="vaNahK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1171" y="1385886"/>
            <a:ext cx="9167812" cy="51530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5586" y="6400412"/>
            <a:ext cx="2399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6"/>
              </a:rPr>
              <a:t>https://</a:t>
            </a:r>
            <a:r>
              <a:rPr lang="en-US" sz="1200" dirty="0" smtClean="0">
                <a:hlinkClick r:id="rId6"/>
              </a:rPr>
              <a:t>imgur.com/gallery/vaNahKE</a:t>
            </a:r>
            <a:endParaRPr lang="ru-RU" sz="1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725281" y="985776"/>
            <a:ext cx="4619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smtClean="0"/>
              <a:t>Распространение ошибки на 128 шаге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002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LSTM cell state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проходит через все ячейки, </a:t>
                </a:r>
                <a:r>
                  <a:rPr lang="en-US" dirty="0" smtClean="0"/>
                  <a:t>LSTM </a:t>
                </a:r>
                <a:r>
                  <a:rPr lang="ru-RU" dirty="0" smtClean="0"/>
                  <a:t>может забывать или добавлять информацию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ru-RU" dirty="0" smtClean="0"/>
              </a:p>
              <a:p>
                <a:r>
                  <a:rPr lang="en-US" dirty="0" smtClean="0"/>
                  <a:t>Gates </a:t>
                </a:r>
                <a:r>
                  <a:rPr lang="ru-RU" dirty="0" smtClean="0"/>
                  <a:t>учат маски для забывания (</a:t>
                </a:r>
                <a:r>
                  <a:rPr lang="en-US" b="1" dirty="0" smtClean="0"/>
                  <a:t>forget</a:t>
                </a:r>
                <a:r>
                  <a:rPr lang="en-US" dirty="0" smtClean="0"/>
                  <a:t>)</a:t>
                </a:r>
                <a:r>
                  <a:rPr lang="ru-RU" dirty="0" smtClean="0"/>
                  <a:t>, </a:t>
                </a:r>
                <a:br>
                  <a:rPr lang="ru-RU" dirty="0" smtClean="0"/>
                </a:br>
                <a:r>
                  <a:rPr lang="ru-RU" dirty="0" smtClean="0"/>
                  <a:t>добавления</a:t>
                </a:r>
                <a:r>
                  <a:rPr lang="en-US" dirty="0" smtClean="0"/>
                  <a:t> (</a:t>
                </a:r>
                <a:r>
                  <a:rPr lang="en-US" b="1" dirty="0" smtClean="0"/>
                  <a:t>input</a:t>
                </a:r>
                <a:r>
                  <a:rPr lang="en-US" dirty="0" smtClean="0"/>
                  <a:t>)</a:t>
                </a:r>
                <a:r>
                  <a:rPr lang="ru-RU" dirty="0" smtClean="0"/>
                  <a:t> и вывода (</a:t>
                </a:r>
                <a:r>
                  <a:rPr lang="en-US" b="1" dirty="0" smtClean="0"/>
                  <a:t>output</a:t>
                </a:r>
                <a:r>
                  <a:rPr lang="ru-RU" dirty="0" smtClean="0"/>
                  <a:t>) </a:t>
                </a:r>
                <a:br>
                  <a:rPr lang="ru-RU" dirty="0" smtClean="0"/>
                </a:br>
                <a:r>
                  <a:rPr lang="ru-RU" dirty="0" smtClean="0"/>
                  <a:t>вектора состояний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52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4"/>
          <a:srcRect l="23993" r="27050"/>
          <a:stretch/>
        </p:blipFill>
        <p:spPr>
          <a:xfrm>
            <a:off x="953263" y="3421943"/>
            <a:ext cx="4400408" cy="2776248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 rotWithShape="1">
          <a:blip r:embed="rId5"/>
          <a:srcRect l="30337" t="12941" r="33476" b="17935"/>
          <a:stretch/>
        </p:blipFill>
        <p:spPr>
          <a:xfrm>
            <a:off x="6835895" y="3239693"/>
            <a:ext cx="3991664" cy="28648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8751" y="2033732"/>
            <a:ext cx="1073464" cy="131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7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LSTM forget gate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38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837264"/>
            <a:ext cx="11530012" cy="356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6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LSTM </a:t>
            </a:r>
            <a:r>
              <a:rPr lang="en-US" dirty="0" smtClean="0"/>
              <a:t>input gate </a:t>
            </a:r>
            <a:r>
              <a:rPr lang="ru-RU" dirty="0" smtClean="0"/>
              <a:t>и вклад ячейки в</a:t>
            </a:r>
            <a:r>
              <a:rPr lang="en-US" dirty="0" smtClean="0"/>
              <a:t> </a:t>
            </a:r>
            <a:r>
              <a:rPr lang="ru-RU" dirty="0" smtClean="0"/>
              <a:t>состояние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837264"/>
            <a:ext cx="11530012" cy="356129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5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A color image input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1977601" y="806400"/>
                <a:ext cx="8484069" cy="319906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Let’s say we have a color image as an input, which is </a:t>
                </a:r>
                <a:br>
                  <a:rPr lang="en-US" dirty="0">
                    <a:latin typeface="Myriad Pro" pitchFamily="34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  <m:r>
                      <a:rPr lang="en-US" i="1">
                        <a:latin typeface="Cambria Math" charset="0"/>
                      </a:rPr>
                      <m:t>× </m:t>
                    </m:r>
                    <m:r>
                      <a:rPr lang="en-US" i="1">
                        <a:latin typeface="Cambria Math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en-US" b="1" dirty="0">
                    <a:latin typeface="Myriad Pro" pitchFamily="34" charset="0"/>
                    <a:cs typeface="Times New Roman" pitchFamily="18" charset="0"/>
                  </a:rPr>
                  <a:t>tensor</a:t>
                </a:r>
                <a:r>
                  <a:rPr lang="ru-RU" b="1" dirty="0"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ru-RU" dirty="0">
                    <a:latin typeface="Myriad Pro" pitchFamily="34" charset="0"/>
                    <a:cs typeface="Times New Roman" pitchFamily="18" charset="0"/>
                  </a:rPr>
                  <a:t>(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multidimensional array), where </a:t>
                </a: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– is an image width,</a:t>
                </a:r>
                <a:endParaRPr lang="en-US" i="1" dirty="0">
                  <a:latin typeface="Cambria Math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– is an image height,</a:t>
                </a: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is a number of input channels</a:t>
                </a:r>
                <a:r>
                  <a:rPr lang="ru-RU" dirty="0">
                    <a:latin typeface="Myriad Pro" pitchFamily="34" charset="0"/>
                    <a:cs typeface="Times New Roman" pitchFamily="18" charset="0"/>
                  </a:rPr>
                  <a:t> (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e.g. </a:t>
                </a:r>
                <a:r>
                  <a:rPr lang="en-US" dirty="0"/>
                  <a:t>3 </a:t>
                </a:r>
                <a:r>
                  <a:rPr lang="en-US" dirty="0">
                    <a:solidFill>
                      <a:srgbClr val="FF0000"/>
                    </a:solidFill>
                  </a:rPr>
                  <a:t>R</a:t>
                </a:r>
                <a:r>
                  <a:rPr lang="en-US" dirty="0">
                    <a:solidFill>
                      <a:srgbClr val="00B050"/>
                    </a:solidFill>
                  </a:rPr>
                  <a:t>G</a:t>
                </a:r>
                <a:r>
                  <a:rPr lang="en-US" dirty="0">
                    <a:solidFill>
                      <a:srgbClr val="00B0F0"/>
                    </a:solidFill>
                  </a:rPr>
                  <a:t>B</a:t>
                </a:r>
                <a:r>
                  <a:rPr lang="en-US" dirty="0"/>
                  <a:t> channels</a:t>
                </a:r>
                <a:r>
                  <a:rPr lang="ru-RU" dirty="0"/>
                  <a:t>)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600" y="806400"/>
                <a:ext cx="8484069" cy="3199062"/>
              </a:xfrm>
              <a:blipFill rotWithShape="0">
                <a:blip r:embed="rId2"/>
                <a:stretch>
                  <a:fillRect l="-1509" t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256" y="3674128"/>
            <a:ext cx="1501654" cy="14724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35" name="Таблица 34"/>
          <p:cNvGraphicFramePr>
            <a:graphicFrameLocks noGrp="1"/>
          </p:cNvGraphicFramePr>
          <p:nvPr>
            <p:extLst/>
          </p:nvPr>
        </p:nvGraphicFramePr>
        <p:xfrm>
          <a:off x="5298108" y="3649238"/>
          <a:ext cx="1537005" cy="14699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335">
                  <a:extLst>
                    <a:ext uri="{9D8B030D-6E8A-4147-A177-3AD203B41FA5}">
                      <a16:colId xmlns:a16="http://schemas.microsoft.com/office/drawing/2014/main" xmlns="" val="1009296278"/>
                    </a:ext>
                  </a:extLst>
                </a:gridCol>
                <a:gridCol w="512335">
                  <a:extLst>
                    <a:ext uri="{9D8B030D-6E8A-4147-A177-3AD203B41FA5}">
                      <a16:colId xmlns:a16="http://schemas.microsoft.com/office/drawing/2014/main" xmlns="" val="1927017837"/>
                    </a:ext>
                  </a:extLst>
                </a:gridCol>
                <a:gridCol w="512335">
                  <a:extLst>
                    <a:ext uri="{9D8B030D-6E8A-4147-A177-3AD203B41FA5}">
                      <a16:colId xmlns:a16="http://schemas.microsoft.com/office/drawing/2014/main" xmlns="" val="84476703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107484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-1</a:t>
                      </a:r>
                      <a:endParaRPr lang="ru-RU" sz="2400" dirty="0" smtClean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6635707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14335693"/>
                  </a:ext>
                </a:extLst>
              </a:tr>
            </a:tbl>
          </a:graphicData>
        </a:graphic>
      </p:graphicFrame>
      <p:pic>
        <p:nvPicPr>
          <p:cNvPr id="36" name="Picture 2" descr="Vd-Edge3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 trans="100000" grid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295" y="3615031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4755882" y="4131109"/>
            <a:ext cx="39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ru-RU" sz="3600" dirty="0"/>
          </a:p>
        </p:txBody>
      </p:sp>
      <p:sp>
        <p:nvSpPr>
          <p:cNvPr id="40" name="TextBox 39"/>
          <p:cNvSpPr txBox="1"/>
          <p:nvPr/>
        </p:nvSpPr>
        <p:spPr>
          <a:xfrm>
            <a:off x="7186442" y="4056118"/>
            <a:ext cx="39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</a:t>
            </a:r>
            <a:endParaRPr lang="ru-RU" sz="3600" dirty="0"/>
          </a:p>
        </p:txBody>
      </p:sp>
      <p:grpSp>
        <p:nvGrpSpPr>
          <p:cNvPr id="48" name="Группа 47"/>
          <p:cNvGrpSpPr/>
          <p:nvPr/>
        </p:nvGrpSpPr>
        <p:grpSpPr>
          <a:xfrm>
            <a:off x="2853743" y="3458103"/>
            <a:ext cx="1728192" cy="1693986"/>
            <a:chOff x="1547664" y="2708919"/>
            <a:chExt cx="1728192" cy="1693986"/>
          </a:xfrm>
        </p:grpSpPr>
        <p:cxnSp>
          <p:nvCxnSpPr>
            <p:cNvPr id="16" name="Прямая соединительная линия 15"/>
            <p:cNvCxnSpPr/>
            <p:nvPr/>
          </p:nvCxnSpPr>
          <p:spPr>
            <a:xfrm flipV="1">
              <a:off x="1547664" y="2708920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V="1">
              <a:off x="3059832" y="2708920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Прямая соединительная линия 41"/>
            <p:cNvCxnSpPr/>
            <p:nvPr/>
          </p:nvCxnSpPr>
          <p:spPr>
            <a:xfrm flipV="1">
              <a:off x="3059832" y="4186881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Прямая соединительная линия 42"/>
            <p:cNvCxnSpPr/>
            <p:nvPr/>
          </p:nvCxnSpPr>
          <p:spPr>
            <a:xfrm flipV="1">
              <a:off x="1732242" y="2708920"/>
              <a:ext cx="1543614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Прямая соединительная линия 44"/>
            <p:cNvCxnSpPr/>
            <p:nvPr/>
          </p:nvCxnSpPr>
          <p:spPr>
            <a:xfrm>
              <a:off x="3275856" y="2708919"/>
              <a:ext cx="0" cy="14912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9" name="Группа 48"/>
          <p:cNvGrpSpPr/>
          <p:nvPr/>
        </p:nvGrpSpPr>
        <p:grpSpPr>
          <a:xfrm>
            <a:off x="5310184" y="3425246"/>
            <a:ext cx="1728192" cy="1693986"/>
            <a:chOff x="1547664" y="2708919"/>
            <a:chExt cx="1728192" cy="1693986"/>
          </a:xfrm>
        </p:grpSpPr>
        <p:cxnSp>
          <p:nvCxnSpPr>
            <p:cNvPr id="50" name="Прямая соединительная линия 49"/>
            <p:cNvCxnSpPr/>
            <p:nvPr/>
          </p:nvCxnSpPr>
          <p:spPr>
            <a:xfrm flipV="1">
              <a:off x="1547664" y="2708920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Прямая соединительная линия 50"/>
            <p:cNvCxnSpPr/>
            <p:nvPr/>
          </p:nvCxnSpPr>
          <p:spPr>
            <a:xfrm flipV="1">
              <a:off x="3059832" y="2708920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Прямая соединительная линия 51"/>
            <p:cNvCxnSpPr/>
            <p:nvPr/>
          </p:nvCxnSpPr>
          <p:spPr>
            <a:xfrm flipV="1">
              <a:off x="3059832" y="4186881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 flipV="1">
              <a:off x="1732242" y="2708920"/>
              <a:ext cx="1543614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Прямая соединительная линия 53"/>
            <p:cNvCxnSpPr/>
            <p:nvPr/>
          </p:nvCxnSpPr>
          <p:spPr>
            <a:xfrm>
              <a:off x="3275856" y="2708919"/>
              <a:ext cx="0" cy="14912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/>
              <p:cNvSpPr/>
              <p:nvPr/>
            </p:nvSpPr>
            <p:spPr>
              <a:xfrm>
                <a:off x="3397991" y="5146597"/>
                <a:ext cx="3526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7" name="Прямоугольник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991" y="5146596"/>
                <a:ext cx="352600" cy="461665"/>
              </a:xfrm>
              <a:prstGeom prst="rect">
                <a:avLst/>
              </a:prstGeom>
              <a:blipFill>
                <a:blip r:embed="rId6"/>
                <a:stretch>
                  <a:fillRect l="-3448" r="-379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/>
              <p:cNvSpPr/>
              <p:nvPr/>
            </p:nvSpPr>
            <p:spPr>
              <a:xfrm>
                <a:off x="2408854" y="4152265"/>
                <a:ext cx="3526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8" name="Прямоугольник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54" y="4152264"/>
                <a:ext cx="352600" cy="461665"/>
              </a:xfrm>
              <a:prstGeom prst="rect">
                <a:avLst/>
              </a:prstGeom>
              <a:blipFill>
                <a:blip r:embed="rId7"/>
                <a:stretch>
                  <a:fillRect l="-3448" r="-189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Прямоугольник 58"/>
              <p:cNvSpPr/>
              <p:nvPr/>
            </p:nvSpPr>
            <p:spPr>
              <a:xfrm>
                <a:off x="5127979" y="5273788"/>
                <a:ext cx="193604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latin typeface="Myriad Pro" pitchFamily="34" charset="0"/>
                    <a:cs typeface="Times New Roman" pitchFamily="18" charset="0"/>
                  </a:rPr>
                  <a:t>kernel of size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× 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9" name="Прямоугольник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701" y="5273787"/>
                <a:ext cx="2274597" cy="830997"/>
              </a:xfrm>
              <a:prstGeom prst="rect">
                <a:avLst/>
              </a:prstGeom>
              <a:blipFill>
                <a:blip r:embed="rId8"/>
                <a:stretch>
                  <a:fillRect t="-5147" b="-2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Прямоугольник 59"/>
          <p:cNvSpPr/>
          <p:nvPr/>
        </p:nvSpPr>
        <p:spPr>
          <a:xfrm>
            <a:off x="7664508" y="5393728"/>
            <a:ext cx="16433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Myriad Pro" pitchFamily="34" charset="0"/>
                <a:cs typeface="Times New Roman" pitchFamily="18" charset="0"/>
              </a:rPr>
              <a:t>feature map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60"/>
              <p:cNvSpPr/>
              <p:nvPr/>
            </p:nvSpPr>
            <p:spPr>
              <a:xfrm>
                <a:off x="4405102" y="4896367"/>
                <a:ext cx="6769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1" name="Прямоугольник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102" y="4896366"/>
                <a:ext cx="676980" cy="461665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Группа 7"/>
          <p:cNvGrpSpPr/>
          <p:nvPr/>
        </p:nvGrpSpPr>
        <p:grpSpPr>
          <a:xfrm>
            <a:off x="4006768" y="3456810"/>
            <a:ext cx="577172" cy="637641"/>
            <a:chOff x="754468" y="5639368"/>
            <a:chExt cx="577172" cy="637641"/>
          </a:xfrm>
        </p:grpSpPr>
        <p:sp>
          <p:nvSpPr>
            <p:cNvPr id="7" name="Полилиния 6"/>
            <p:cNvSpPr/>
            <p:nvPr/>
          </p:nvSpPr>
          <p:spPr>
            <a:xfrm>
              <a:off x="754468" y="5640660"/>
              <a:ext cx="573161" cy="636349"/>
            </a:xfrm>
            <a:custGeom>
              <a:avLst/>
              <a:gdLst>
                <a:gd name="connsiteX0" fmla="*/ 0 w 585788"/>
                <a:gd name="connsiteY0" fmla="*/ 223838 h 619125"/>
                <a:gd name="connsiteX1" fmla="*/ 0 w 585788"/>
                <a:gd name="connsiteY1" fmla="*/ 619125 h 619125"/>
                <a:gd name="connsiteX2" fmla="*/ 366713 w 585788"/>
                <a:gd name="connsiteY2" fmla="*/ 614363 h 619125"/>
                <a:gd name="connsiteX3" fmla="*/ 581025 w 585788"/>
                <a:gd name="connsiteY3" fmla="*/ 390525 h 619125"/>
                <a:gd name="connsiteX4" fmla="*/ 585788 w 585788"/>
                <a:gd name="connsiteY4" fmla="*/ 0 h 619125"/>
                <a:gd name="connsiteX5" fmla="*/ 209550 w 585788"/>
                <a:gd name="connsiteY5" fmla="*/ 4763 h 619125"/>
                <a:gd name="connsiteX6" fmla="*/ 0 w 585788"/>
                <a:gd name="connsiteY6" fmla="*/ 223838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5788" h="619125">
                  <a:moveTo>
                    <a:pt x="0" y="223838"/>
                  </a:moveTo>
                  <a:lnTo>
                    <a:pt x="0" y="619125"/>
                  </a:lnTo>
                  <a:lnTo>
                    <a:pt x="366713" y="614363"/>
                  </a:lnTo>
                  <a:lnTo>
                    <a:pt x="581025" y="390525"/>
                  </a:lnTo>
                  <a:cubicBezTo>
                    <a:pt x="582613" y="260350"/>
                    <a:pt x="584200" y="130175"/>
                    <a:pt x="585788" y="0"/>
                  </a:cubicBezTo>
                  <a:lnTo>
                    <a:pt x="209550" y="4763"/>
                  </a:lnTo>
                  <a:lnTo>
                    <a:pt x="0" y="223838"/>
                  </a:lnTo>
                  <a:close/>
                </a:path>
              </a:pathLst>
            </a:custGeom>
            <a:solidFill>
              <a:srgbClr val="B9CDE5">
                <a:alpha val="50196"/>
              </a:srgb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hangingPunct="0"/>
              <a:endParaRPr lang="ru-RU">
                <a:solidFill>
                  <a:srgbClr val="000000"/>
                </a:solidFill>
                <a:sym typeface="Helvetica"/>
              </a:endParaRPr>
            </a:p>
          </p:txBody>
        </p:sp>
        <p:grpSp>
          <p:nvGrpSpPr>
            <p:cNvPr id="5" name="Группа 4"/>
            <p:cNvGrpSpPr/>
            <p:nvPr/>
          </p:nvGrpSpPr>
          <p:grpSpPr>
            <a:xfrm>
              <a:off x="755576" y="5639368"/>
              <a:ext cx="576064" cy="597944"/>
              <a:chOff x="755576" y="5639368"/>
              <a:chExt cx="576064" cy="597944"/>
            </a:xfrm>
          </p:grpSpPr>
          <p:sp>
            <p:nvSpPr>
              <p:cNvPr id="28" name="Прямоугольник 27"/>
              <p:cNvSpPr/>
              <p:nvPr/>
            </p:nvSpPr>
            <p:spPr>
              <a:xfrm>
                <a:off x="971600" y="5639368"/>
                <a:ext cx="360040" cy="38192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hangingPunct="0"/>
                <a:endParaRPr lang="ru-RU">
                  <a:solidFill>
                    <a:srgbClr val="000000"/>
                  </a:solidFill>
                  <a:sym typeface="Helvetica"/>
                </a:endParaRPr>
              </a:p>
            </p:txBody>
          </p:sp>
          <p:sp>
            <p:nvSpPr>
              <p:cNvPr id="4" name="Прямоугольник 3"/>
              <p:cNvSpPr/>
              <p:nvPr/>
            </p:nvSpPr>
            <p:spPr>
              <a:xfrm>
                <a:off x="755576" y="5855392"/>
                <a:ext cx="360040" cy="38192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hangingPunct="0"/>
                <a:endParaRPr lang="ru-RU">
                  <a:solidFill>
                    <a:srgbClr val="000000"/>
                  </a:solidFill>
                  <a:sym typeface="Helvetica"/>
                </a:endParaRPr>
              </a:p>
            </p:txBody>
          </p:sp>
          <p:cxnSp>
            <p:nvCxnSpPr>
              <p:cNvPr id="27" name="Прямая соединительная линия 26"/>
              <p:cNvCxnSpPr/>
              <p:nvPr/>
            </p:nvCxnSpPr>
            <p:spPr>
              <a:xfrm flipV="1">
                <a:off x="755576" y="5639368"/>
                <a:ext cx="216024" cy="21602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Прямая соединительная линия 28"/>
              <p:cNvCxnSpPr/>
              <p:nvPr/>
            </p:nvCxnSpPr>
            <p:spPr>
              <a:xfrm flipV="1">
                <a:off x="1115616" y="5639368"/>
                <a:ext cx="216024" cy="21602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Прямая соединительная линия 29"/>
              <p:cNvCxnSpPr/>
              <p:nvPr/>
            </p:nvCxnSpPr>
            <p:spPr>
              <a:xfrm flipV="1">
                <a:off x="1113719" y="6021288"/>
                <a:ext cx="216024" cy="21602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Прямая соединительная линия 30"/>
              <p:cNvCxnSpPr/>
              <p:nvPr/>
            </p:nvCxnSpPr>
            <p:spPr>
              <a:xfrm flipV="1">
                <a:off x="755576" y="6007720"/>
                <a:ext cx="216024" cy="21602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9" name="Прямоугольник 8"/>
          <p:cNvSpPr/>
          <p:nvPr/>
        </p:nvSpPr>
        <p:spPr>
          <a:xfrm>
            <a:off x="9075530" y="3615031"/>
            <a:ext cx="258933" cy="294454"/>
          </a:xfrm>
          <a:prstGeom prst="rect">
            <a:avLst/>
          </a:prstGeom>
          <a:solidFill>
            <a:srgbClr val="FF0000">
              <a:alpha val="49020"/>
            </a:srgbClr>
          </a:solidFill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ru-RU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8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Обновление состояния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837264"/>
            <a:ext cx="11530012" cy="356129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7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Выдача скрытого состояния наружу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837264"/>
            <a:ext cx="11530012" cy="356129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4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Encoder-decoder (seq2seq)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6496" y="1529424"/>
            <a:ext cx="10845800" cy="2476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75300" y="640041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papers.nips.cc/paper/5346-sequence-to-sequence-learning-with-neural-networks.pdf</a:t>
            </a:r>
            <a:endParaRPr lang="en-US" sz="12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626496" y="1529424"/>
            <a:ext cx="4034404" cy="2573338"/>
          </a:xfrm>
          <a:prstGeom prst="rect">
            <a:avLst/>
          </a:prstGeom>
          <a:solidFill>
            <a:srgbClr val="21F5DA">
              <a:alpha val="1451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79396" y="1529424"/>
            <a:ext cx="6692900" cy="2573338"/>
          </a:xfrm>
          <a:prstGeom prst="rect">
            <a:avLst/>
          </a:prstGeom>
          <a:solidFill>
            <a:srgbClr val="EF2FF6">
              <a:alpha val="10980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166772" y="4351483"/>
            <a:ext cx="95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44049" y="4356762"/>
            <a:ext cx="97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Decoder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7601" y="4351483"/>
            <a:ext cx="2133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Shared hidden state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711699" y="4044024"/>
            <a:ext cx="0" cy="36353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28655" y="5066374"/>
            <a:ext cx="11518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ru-RU" sz="2400" dirty="0" smtClean="0"/>
              <a:t>Слабое место </a:t>
            </a:r>
            <a:r>
              <a:rPr lang="mr-IN" sz="2400" dirty="0" smtClean="0"/>
              <a:t>–</a:t>
            </a:r>
            <a:r>
              <a:rPr lang="ru-RU" sz="2400" dirty="0" smtClean="0"/>
              <a:t> связь между </a:t>
            </a:r>
            <a:r>
              <a:rPr lang="en-US" sz="2400" dirty="0" smtClean="0"/>
              <a:t>encoder </a:t>
            </a:r>
            <a:r>
              <a:rPr lang="ru-RU" sz="2400" dirty="0" smtClean="0"/>
              <a:t>и </a:t>
            </a:r>
            <a:r>
              <a:rPr lang="en-US" sz="2400" dirty="0" smtClean="0"/>
              <a:t>decoder </a:t>
            </a:r>
            <a:r>
              <a:rPr lang="ru-RU" sz="2400" dirty="0" smtClean="0"/>
              <a:t>только через последний скрытый слой </a:t>
            </a:r>
            <a:r>
              <a:rPr lang="en-US" sz="2400" dirty="0" smtClean="0"/>
              <a:t>encoder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558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Поможет </a:t>
            </a:r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02500" y="640041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2"/>
              </a:rPr>
              <a:t>http://distill.pub/2016/augmented-rnns/#</a:t>
            </a:r>
            <a:r>
              <a:rPr lang="en-US" sz="1200" dirty="0" smtClean="0">
                <a:hlinkClick r:id="rId2"/>
              </a:rPr>
              <a:t>attentional-interfaces</a:t>
            </a:r>
            <a:endParaRPr lang="en-US" sz="1200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5518" y="1041400"/>
            <a:ext cx="8038101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6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Машинный перевод</a:t>
            </a:r>
            <a:r>
              <a:rPr lang="en-US" dirty="0"/>
              <a:t> </a:t>
            </a:r>
            <a:r>
              <a:rPr lang="en-US" dirty="0" smtClean="0"/>
              <a:t>(seq2seq + attention)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2106923"/>
            <a:ext cx="11530012" cy="302197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4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</a:t>
            </a:r>
            <a:r>
              <a:rPr lang="ru-RU" dirty="0" smtClean="0"/>
              <a:t>-</a:t>
            </a:r>
            <a:r>
              <a:rPr lang="en-US" dirty="0" smtClean="0"/>
              <a:t>language </a:t>
            </a:r>
            <a:r>
              <a:rPr lang="ru-RU" dirty="0" smtClean="0"/>
              <a:t>перевод от</a:t>
            </a:r>
            <a:r>
              <a:rPr lang="en-US" dirty="0" smtClean="0"/>
              <a:t> Google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0" y="640836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smtClean="0">
                <a:hlinkClick r:id="rId2"/>
              </a:rPr>
              <a:t>research.googleblog.com/2016/11/zero-shot-translation-with-googles.html</a:t>
            </a:r>
            <a:endParaRPr lang="en-US" sz="1200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Обучение </a:t>
            </a:r>
            <a:r>
              <a:rPr lang="en-US" dirty="0" smtClean="0"/>
              <a:t>encoder </a:t>
            </a:r>
            <a:r>
              <a:rPr lang="ru-RU" dirty="0" smtClean="0"/>
              <a:t>и </a:t>
            </a:r>
            <a:r>
              <a:rPr lang="en-US" dirty="0" smtClean="0"/>
              <a:t>decoder </a:t>
            </a:r>
            <a:r>
              <a:rPr lang="ru-RU" dirty="0" smtClean="0"/>
              <a:t>для каждого языка на разных парах языков одновременно</a:t>
            </a:r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762" y="1854200"/>
            <a:ext cx="7358068" cy="389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Распознавание голоса (</a:t>
            </a:r>
            <a:r>
              <a:rPr lang="en-US" dirty="0" smtClean="0"/>
              <a:t>seq2seq + attention)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925329"/>
            <a:ext cx="11530012" cy="338516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8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</a:t>
            </a:r>
            <a:r>
              <a:rPr lang="en-US" dirty="0" smtClean="0"/>
              <a:t>captioning (CNN encoder – RNN decoder)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609" y="1041400"/>
            <a:ext cx="6047920" cy="51530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56200" y="6400412"/>
            <a:ext cx="7696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https://wiki.tum.de/display/lfdv/Recurrent+Neural+Networks+-+</a:t>
            </a:r>
            <a:r>
              <a:rPr lang="en-US" sz="1200" dirty="0" smtClean="0">
                <a:hlinkClick r:id="rId3"/>
              </a:rPr>
              <a:t>Combination+of+RNN+and+CNN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12037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Пример: распознавание рукописного текста</a:t>
            </a:r>
            <a:endParaRPr lang="en-US" dirty="0"/>
          </a:p>
        </p:txBody>
      </p:sp>
      <p:pic>
        <p:nvPicPr>
          <p:cNvPr id="7" name="lstm-rnn-dem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556" y="912879"/>
            <a:ext cx="10638278" cy="543551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6699" y="6400412"/>
            <a:ext cx="21870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5"/>
              </a:rPr>
              <a:t>https</a:t>
            </a:r>
            <a:r>
              <a:rPr lang="en-US" sz="1200">
                <a:hlinkClick r:id="rId5"/>
              </a:rPr>
              <a:t>://</a:t>
            </a:r>
            <a:r>
              <a:rPr lang="en-US" sz="1200" dirty="0" smtClean="0">
                <a:hlinkClick r:id="rId5"/>
              </a:rPr>
              <a:t>youtu.be/mLxsbWAYIpw</a:t>
            </a:r>
            <a:endParaRPr lang="ru-RU" sz="1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93765" y="2292824"/>
            <a:ext cx="461665" cy="148213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ru-RU" dirty="0" smtClean="0"/>
              <a:t>Скрытый слой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3764" y="4229945"/>
            <a:ext cx="461665" cy="55714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ru-RU" dirty="0" smtClean="0"/>
              <a:t>Вход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3763" y="1107139"/>
            <a:ext cx="461665" cy="71102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ru-RU" smtClean="0"/>
              <a:t>Выход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7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Ссылки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http://colah.github.io/posts/2015-08-Understanding-LSTMs</a:t>
            </a:r>
            <a:r>
              <a:rPr lang="en-US" dirty="0" smtClean="0">
                <a:hlinkClick r:id="rId2"/>
              </a:rPr>
              <a:t>/</a:t>
            </a:r>
            <a:endParaRPr lang="ru-RU" dirty="0" smtClean="0"/>
          </a:p>
          <a:p>
            <a:r>
              <a:rPr lang="en-US" dirty="0">
                <a:hlinkClick r:id="rId3"/>
              </a:rPr>
              <a:t>http://www.wildml.com/2015/09/recurrent-neural-networks-tutorial-part-1-introduction-to-rnns/</a:t>
            </a:r>
            <a:endParaRPr lang="ru-RU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://www.fit.vutbr.cz/research/groups/speech/publi/2010/mikolov_interspeech2010_IS100722.pdf</a:t>
            </a: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://distill.pub/2016/augmented-rnns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/>
              <a:t>Multilingual Neural Machine </a:t>
            </a:r>
            <a:r>
              <a:rPr lang="en-US" dirty="0" smtClean="0"/>
              <a:t>Translation</a:t>
            </a:r>
            <a:r>
              <a:rPr lang="en-US" b="1" dirty="0" smtClean="0"/>
              <a:t> </a:t>
            </a:r>
            <a:r>
              <a:rPr lang="mr-IN" dirty="0" smtClean="0">
                <a:hlinkClick r:id="rId4"/>
              </a:rPr>
              <a:t>https</a:t>
            </a:r>
            <a:r>
              <a:rPr lang="mr-IN" dirty="0">
                <a:hlinkClick r:id="rId4"/>
              </a:rPr>
              <a:t>://</a:t>
            </a:r>
            <a:r>
              <a:rPr lang="mr-IN" dirty="0" smtClean="0">
                <a:hlinkClick r:id="rId4"/>
              </a:rPr>
              <a:t>arxiv.org/abs/1611.04558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://deepmind.com/blog/wavenet-generative-model-raw-audio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www.tensorflow.org/tutorials/recurrent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www.tensorflow.org/tutorials/seq2seq</a:t>
            </a:r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3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One kernel is not enough!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1977601" y="806400"/>
                <a:ext cx="8484069" cy="319906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We want to 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kernels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×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Having a stride of 1 and enough zero padding we can have </a:t>
                </a:r>
                <a:r>
                  <a:rPr lang="en-US" dirty="0">
                    <a:latin typeface="Cambria Math" charset="0"/>
                  </a:rPr>
                  <a:t/>
                </a:r>
                <a:br>
                  <a:rPr lang="en-US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  <m:r>
                      <a:rPr lang="en-US" i="1">
                        <a:latin typeface="Cambria Math" charset="0"/>
                      </a:rPr>
                      <m:t>× </m:t>
                    </m:r>
                    <m:r>
                      <a:rPr lang="en-US" i="1">
                        <a:latin typeface="Cambria Math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output neurons.</a:t>
                </a: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 marL="0" indent="0"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600" y="806400"/>
                <a:ext cx="8484069" cy="3199062"/>
              </a:xfrm>
              <a:blipFill rotWithShape="0">
                <a:blip r:embed="rId2"/>
                <a:stretch>
                  <a:fillRect l="-1509" t="-15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Группа 8"/>
          <p:cNvGrpSpPr/>
          <p:nvPr/>
        </p:nvGrpSpPr>
        <p:grpSpPr>
          <a:xfrm>
            <a:off x="3614245" y="2204865"/>
            <a:ext cx="5210778" cy="3091137"/>
            <a:chOff x="1882281" y="3284984"/>
            <a:chExt cx="5210778" cy="30911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776" y="3284984"/>
              <a:ext cx="4537283" cy="3048711"/>
            </a:xfrm>
            <a:prstGeom prst="rect">
              <a:avLst/>
            </a:prstGeom>
          </p:spPr>
        </p:pic>
        <p:sp>
          <p:nvSpPr>
            <p:cNvPr id="26" name="Freeform 25"/>
            <p:cNvSpPr/>
            <p:nvPr/>
          </p:nvSpPr>
          <p:spPr>
            <a:xfrm>
              <a:off x="4818647" y="3789040"/>
              <a:ext cx="430660" cy="758715"/>
            </a:xfrm>
            <a:custGeom>
              <a:avLst/>
              <a:gdLst>
                <a:gd name="connsiteX0" fmla="*/ 697832 w 697832"/>
                <a:gd name="connsiteY0" fmla="*/ 0 h 770021"/>
                <a:gd name="connsiteX1" fmla="*/ 186490 w 697832"/>
                <a:gd name="connsiteY1" fmla="*/ 204537 h 770021"/>
                <a:gd name="connsiteX2" fmla="*/ 0 w 697832"/>
                <a:gd name="connsiteY2" fmla="*/ 770021 h 770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2" h="770021">
                  <a:moveTo>
                    <a:pt x="697832" y="0"/>
                  </a:moveTo>
                  <a:cubicBezTo>
                    <a:pt x="500313" y="38100"/>
                    <a:pt x="302795" y="76200"/>
                    <a:pt x="186490" y="204537"/>
                  </a:cubicBezTo>
                  <a:cubicBezTo>
                    <a:pt x="70185" y="332874"/>
                    <a:pt x="0" y="770021"/>
                    <a:pt x="0" y="770021"/>
                  </a:cubicBezTo>
                </a:path>
              </a:pathLst>
            </a:custGeom>
            <a:noFill/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Left Brace 26"/>
            <p:cNvSpPr/>
            <p:nvPr/>
          </p:nvSpPr>
          <p:spPr>
            <a:xfrm rot="16200000">
              <a:off x="5422132" y="4207424"/>
              <a:ext cx="188695" cy="1800200"/>
            </a:xfrm>
            <a:prstGeom prst="leftBrace">
              <a:avLst>
                <a:gd name="adj1" fmla="val 34712"/>
                <a:gd name="adj2" fmla="val 48715"/>
              </a:avLst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 rot="12394820">
              <a:off x="2414455" y="5950592"/>
              <a:ext cx="427525" cy="425529"/>
            </a:xfrm>
            <a:custGeom>
              <a:avLst/>
              <a:gdLst>
                <a:gd name="connsiteX0" fmla="*/ 697832 w 697832"/>
                <a:gd name="connsiteY0" fmla="*/ 0 h 770021"/>
                <a:gd name="connsiteX1" fmla="*/ 186490 w 697832"/>
                <a:gd name="connsiteY1" fmla="*/ 204537 h 770021"/>
                <a:gd name="connsiteX2" fmla="*/ 0 w 697832"/>
                <a:gd name="connsiteY2" fmla="*/ 770021 h 770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2" h="770021">
                  <a:moveTo>
                    <a:pt x="697832" y="0"/>
                  </a:moveTo>
                  <a:cubicBezTo>
                    <a:pt x="500313" y="38100"/>
                    <a:pt x="302795" y="76200"/>
                    <a:pt x="186490" y="204537"/>
                  </a:cubicBezTo>
                  <a:cubicBezTo>
                    <a:pt x="70185" y="332874"/>
                    <a:pt x="0" y="770021"/>
                    <a:pt x="0" y="770021"/>
                  </a:cubicBezTo>
                </a:path>
              </a:pathLst>
            </a:custGeom>
            <a:noFill/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 rot="10642333" flipV="1">
              <a:off x="2676191" y="4509359"/>
              <a:ext cx="476797" cy="235839"/>
            </a:xfrm>
            <a:custGeom>
              <a:avLst/>
              <a:gdLst>
                <a:gd name="connsiteX0" fmla="*/ 697832 w 697832"/>
                <a:gd name="connsiteY0" fmla="*/ 0 h 770021"/>
                <a:gd name="connsiteX1" fmla="*/ 186490 w 697832"/>
                <a:gd name="connsiteY1" fmla="*/ 204537 h 770021"/>
                <a:gd name="connsiteX2" fmla="*/ 0 w 697832"/>
                <a:gd name="connsiteY2" fmla="*/ 770021 h 770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2" h="770021">
                  <a:moveTo>
                    <a:pt x="697832" y="0"/>
                  </a:moveTo>
                  <a:cubicBezTo>
                    <a:pt x="500313" y="38100"/>
                    <a:pt x="302795" y="76200"/>
                    <a:pt x="186490" y="204537"/>
                  </a:cubicBezTo>
                  <a:cubicBezTo>
                    <a:pt x="70185" y="332874"/>
                    <a:pt x="0" y="770021"/>
                    <a:pt x="0" y="770021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Прямоугольник 4"/>
                <p:cNvSpPr/>
                <p:nvPr/>
              </p:nvSpPr>
              <p:spPr>
                <a:xfrm>
                  <a:off x="1882281" y="5775647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5" name="Прямоугольник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2281" y="5775647"/>
                  <a:ext cx="35260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172" r="-58621" b="-526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Прямоугольник 20"/>
                <p:cNvSpPr/>
                <p:nvPr/>
              </p:nvSpPr>
              <p:spPr>
                <a:xfrm>
                  <a:off x="2379476" y="5177087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1" name="Прямоугольник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9476" y="5177087"/>
                  <a:ext cx="352600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3448" r="-1896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1"/>
                <p:cNvSpPr/>
                <p:nvPr/>
              </p:nvSpPr>
              <p:spPr>
                <a:xfrm>
                  <a:off x="3845619" y="5177086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2" name="Прямоугольник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619" y="5177086"/>
                  <a:ext cx="352600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5172" r="-1724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Прямоугольник 23"/>
                <p:cNvSpPr/>
                <p:nvPr/>
              </p:nvSpPr>
              <p:spPr>
                <a:xfrm>
                  <a:off x="2750980" y="3458016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4" name="Прямоугольник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0980" y="3458016"/>
                  <a:ext cx="352600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3448" r="-3793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Прямоугольник 30"/>
                <p:cNvSpPr/>
                <p:nvPr/>
              </p:nvSpPr>
              <p:spPr>
                <a:xfrm>
                  <a:off x="4168487" y="3446883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31" name="Прямоугольник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8487" y="3446883"/>
                  <a:ext cx="352600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5172" r="-3620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Прямоугольник 5"/>
                <p:cNvSpPr/>
                <p:nvPr/>
              </p:nvSpPr>
              <p:spPr>
                <a:xfrm>
                  <a:off x="3038770" y="3931248"/>
                  <a:ext cx="6761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6" name="Прямоугольник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8770" y="3931248"/>
                  <a:ext cx="676146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Прямоугольник 31"/>
                <p:cNvSpPr/>
                <p:nvPr/>
              </p:nvSpPr>
              <p:spPr>
                <a:xfrm>
                  <a:off x="2100428" y="4200839"/>
                  <a:ext cx="63164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32" name="Прямоугольник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0428" y="4200839"/>
                  <a:ext cx="631648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5249307" y="3542700"/>
              <a:ext cx="996294" cy="461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400" dirty="0">
                  <a:solidFill>
                    <a:srgbClr val="000000"/>
                  </a:solidFill>
                  <a:sym typeface="Helvetica"/>
                </a:rPr>
                <a:t>neuron</a:t>
              </a:r>
              <a:endParaRPr lang="ru-RU" sz="2400" dirty="0">
                <a:solidFill>
                  <a:srgbClr val="000000"/>
                </a:solidFill>
                <a:sym typeface="Helvetic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Прямоугольник 32"/>
                <p:cNvSpPr/>
                <p:nvPr/>
              </p:nvSpPr>
              <p:spPr>
                <a:xfrm>
                  <a:off x="5135052" y="5177085"/>
                  <a:ext cx="762853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33" name="Прямоугольник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052" y="5177085"/>
                  <a:ext cx="762853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Полилиния 13"/>
          <p:cNvSpPr/>
          <p:nvPr/>
        </p:nvSpPr>
        <p:spPr>
          <a:xfrm>
            <a:off x="5929015" y="2377897"/>
            <a:ext cx="938000" cy="2659052"/>
          </a:xfrm>
          <a:custGeom>
            <a:avLst/>
            <a:gdLst>
              <a:gd name="connsiteX0" fmla="*/ 11017 w 881349"/>
              <a:gd name="connsiteY0" fmla="*/ 649995 h 2644048"/>
              <a:gd name="connsiteX1" fmla="*/ 672029 w 881349"/>
              <a:gd name="connsiteY1" fmla="*/ 0 h 2644048"/>
              <a:gd name="connsiteX2" fmla="*/ 881349 w 881349"/>
              <a:gd name="connsiteY2" fmla="*/ 0 h 2644048"/>
              <a:gd name="connsiteX3" fmla="*/ 231354 w 881349"/>
              <a:gd name="connsiteY3" fmla="*/ 661012 h 2644048"/>
              <a:gd name="connsiteX4" fmla="*/ 231354 w 881349"/>
              <a:gd name="connsiteY4" fmla="*/ 2644048 h 2644048"/>
              <a:gd name="connsiteX5" fmla="*/ 0 w 881349"/>
              <a:gd name="connsiteY5" fmla="*/ 2644048 h 2644048"/>
              <a:gd name="connsiteX6" fmla="*/ 11017 w 881349"/>
              <a:gd name="connsiteY6" fmla="*/ 649995 h 2644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1349" h="2644048">
                <a:moveTo>
                  <a:pt x="11017" y="649995"/>
                </a:moveTo>
                <a:lnTo>
                  <a:pt x="672029" y="0"/>
                </a:lnTo>
                <a:lnTo>
                  <a:pt x="881349" y="0"/>
                </a:lnTo>
                <a:lnTo>
                  <a:pt x="231354" y="661012"/>
                </a:lnTo>
                <a:lnTo>
                  <a:pt x="231354" y="2644048"/>
                </a:lnTo>
                <a:lnTo>
                  <a:pt x="0" y="2644048"/>
                </a:lnTo>
                <a:cubicBezTo>
                  <a:pt x="3672" y="1983036"/>
                  <a:pt x="7345" y="1322024"/>
                  <a:pt x="11017" y="649995"/>
                </a:cubicBezTo>
                <a:close/>
              </a:path>
            </a:pathLst>
          </a:custGeom>
          <a:solidFill>
            <a:srgbClr val="92D050">
              <a:alpha val="50196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ru-RU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6605494" y="2204865"/>
            <a:ext cx="661950" cy="307223"/>
          </a:xfrm>
          <a:custGeom>
            <a:avLst/>
            <a:gdLst>
              <a:gd name="connsiteX0" fmla="*/ 697832 w 697832"/>
              <a:gd name="connsiteY0" fmla="*/ 0 h 770021"/>
              <a:gd name="connsiteX1" fmla="*/ 186490 w 697832"/>
              <a:gd name="connsiteY1" fmla="*/ 204537 h 770021"/>
              <a:gd name="connsiteX2" fmla="*/ 0 w 697832"/>
              <a:gd name="connsiteY2" fmla="*/ 770021 h 77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7832" h="770021">
                <a:moveTo>
                  <a:pt x="697832" y="0"/>
                </a:moveTo>
                <a:cubicBezTo>
                  <a:pt x="500313" y="38100"/>
                  <a:pt x="302795" y="76200"/>
                  <a:pt x="186490" y="204537"/>
                </a:cubicBezTo>
                <a:cubicBezTo>
                  <a:pt x="70185" y="332874"/>
                  <a:pt x="0" y="770021"/>
                  <a:pt x="0" y="770021"/>
                </a:cubicBezTo>
              </a:path>
            </a:pathLst>
          </a:custGeom>
          <a:noFill/>
          <a:ln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267445" y="1918685"/>
            <a:ext cx="1623517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sym typeface="Helvetica"/>
              </a:rPr>
              <a:t>feature map</a:t>
            </a:r>
            <a:endParaRPr lang="ru-RU" sz="2400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8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One kernel is not enough!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1977601" y="806400"/>
                <a:ext cx="8484069" cy="319906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We want to 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kernels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×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Having a stride of 1 and enough zero padding we can have </a:t>
                </a:r>
                <a:r>
                  <a:rPr lang="en-US" dirty="0">
                    <a:latin typeface="Cambria Math" charset="0"/>
                  </a:rPr>
                  <a:t/>
                </a:r>
                <a:br>
                  <a:rPr lang="en-US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  <m:r>
                      <a:rPr lang="en-US" i="1">
                        <a:latin typeface="Cambria Math" charset="0"/>
                      </a:rPr>
                      <m:t>× </m:t>
                    </m:r>
                    <m:r>
                      <a:rPr lang="en-US" i="1">
                        <a:latin typeface="Cambria Math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output neurons.</a:t>
                </a: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 marL="0" indent="0"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Using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parameters.</a:t>
                </a:r>
                <a:endParaRPr lang="ru-RU" b="1" u="sng" dirty="0">
                  <a:solidFill>
                    <a:srgbClr val="C00000"/>
                  </a:solidFill>
                  <a:latin typeface="Myriad Pro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600" y="806400"/>
                <a:ext cx="8484069" cy="3199062"/>
              </a:xfrm>
              <a:blipFill>
                <a:blip r:embed="rId2"/>
                <a:stretch>
                  <a:fillRect l="-1509" t="-2476" r="-1652" b="-63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Группа 8"/>
          <p:cNvGrpSpPr/>
          <p:nvPr/>
        </p:nvGrpSpPr>
        <p:grpSpPr>
          <a:xfrm>
            <a:off x="3614245" y="2204865"/>
            <a:ext cx="5210778" cy="3091137"/>
            <a:chOff x="1882281" y="3284984"/>
            <a:chExt cx="5210778" cy="30911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776" y="3284984"/>
              <a:ext cx="4537283" cy="3048711"/>
            </a:xfrm>
            <a:prstGeom prst="rect">
              <a:avLst/>
            </a:prstGeom>
          </p:spPr>
        </p:pic>
        <p:sp>
          <p:nvSpPr>
            <p:cNvPr id="26" name="Freeform 25"/>
            <p:cNvSpPr/>
            <p:nvPr/>
          </p:nvSpPr>
          <p:spPr>
            <a:xfrm>
              <a:off x="4818647" y="3789040"/>
              <a:ext cx="430660" cy="758715"/>
            </a:xfrm>
            <a:custGeom>
              <a:avLst/>
              <a:gdLst>
                <a:gd name="connsiteX0" fmla="*/ 697832 w 697832"/>
                <a:gd name="connsiteY0" fmla="*/ 0 h 770021"/>
                <a:gd name="connsiteX1" fmla="*/ 186490 w 697832"/>
                <a:gd name="connsiteY1" fmla="*/ 204537 h 770021"/>
                <a:gd name="connsiteX2" fmla="*/ 0 w 697832"/>
                <a:gd name="connsiteY2" fmla="*/ 770021 h 770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2" h="770021">
                  <a:moveTo>
                    <a:pt x="697832" y="0"/>
                  </a:moveTo>
                  <a:cubicBezTo>
                    <a:pt x="500313" y="38100"/>
                    <a:pt x="302795" y="76200"/>
                    <a:pt x="186490" y="204537"/>
                  </a:cubicBezTo>
                  <a:cubicBezTo>
                    <a:pt x="70185" y="332874"/>
                    <a:pt x="0" y="770021"/>
                    <a:pt x="0" y="770021"/>
                  </a:cubicBezTo>
                </a:path>
              </a:pathLst>
            </a:custGeom>
            <a:noFill/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Left Brace 26"/>
            <p:cNvSpPr/>
            <p:nvPr/>
          </p:nvSpPr>
          <p:spPr>
            <a:xfrm rot="16200000">
              <a:off x="5422132" y="4207424"/>
              <a:ext cx="188695" cy="1800200"/>
            </a:xfrm>
            <a:prstGeom prst="leftBrace">
              <a:avLst>
                <a:gd name="adj1" fmla="val 34712"/>
                <a:gd name="adj2" fmla="val 48715"/>
              </a:avLst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 rot="12394820">
              <a:off x="2414455" y="5950592"/>
              <a:ext cx="427525" cy="425529"/>
            </a:xfrm>
            <a:custGeom>
              <a:avLst/>
              <a:gdLst>
                <a:gd name="connsiteX0" fmla="*/ 697832 w 697832"/>
                <a:gd name="connsiteY0" fmla="*/ 0 h 770021"/>
                <a:gd name="connsiteX1" fmla="*/ 186490 w 697832"/>
                <a:gd name="connsiteY1" fmla="*/ 204537 h 770021"/>
                <a:gd name="connsiteX2" fmla="*/ 0 w 697832"/>
                <a:gd name="connsiteY2" fmla="*/ 770021 h 770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2" h="770021">
                  <a:moveTo>
                    <a:pt x="697832" y="0"/>
                  </a:moveTo>
                  <a:cubicBezTo>
                    <a:pt x="500313" y="38100"/>
                    <a:pt x="302795" y="76200"/>
                    <a:pt x="186490" y="204537"/>
                  </a:cubicBezTo>
                  <a:cubicBezTo>
                    <a:pt x="70185" y="332874"/>
                    <a:pt x="0" y="770021"/>
                    <a:pt x="0" y="770021"/>
                  </a:cubicBezTo>
                </a:path>
              </a:pathLst>
            </a:custGeom>
            <a:noFill/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 rot="10642333" flipV="1">
              <a:off x="2676191" y="4509359"/>
              <a:ext cx="476797" cy="235839"/>
            </a:xfrm>
            <a:custGeom>
              <a:avLst/>
              <a:gdLst>
                <a:gd name="connsiteX0" fmla="*/ 697832 w 697832"/>
                <a:gd name="connsiteY0" fmla="*/ 0 h 770021"/>
                <a:gd name="connsiteX1" fmla="*/ 186490 w 697832"/>
                <a:gd name="connsiteY1" fmla="*/ 204537 h 770021"/>
                <a:gd name="connsiteX2" fmla="*/ 0 w 697832"/>
                <a:gd name="connsiteY2" fmla="*/ 770021 h 770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2" h="770021">
                  <a:moveTo>
                    <a:pt x="697832" y="0"/>
                  </a:moveTo>
                  <a:cubicBezTo>
                    <a:pt x="500313" y="38100"/>
                    <a:pt x="302795" y="76200"/>
                    <a:pt x="186490" y="204537"/>
                  </a:cubicBezTo>
                  <a:cubicBezTo>
                    <a:pt x="70185" y="332874"/>
                    <a:pt x="0" y="770021"/>
                    <a:pt x="0" y="770021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Прямоугольник 4"/>
                <p:cNvSpPr/>
                <p:nvPr/>
              </p:nvSpPr>
              <p:spPr>
                <a:xfrm>
                  <a:off x="1882281" y="5775647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5" name="Прямоугольник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2281" y="5775647"/>
                  <a:ext cx="35260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172" r="-58621" b="-526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Прямоугольник 20"/>
                <p:cNvSpPr/>
                <p:nvPr/>
              </p:nvSpPr>
              <p:spPr>
                <a:xfrm>
                  <a:off x="2379476" y="5177087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1" name="Прямоугольник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9476" y="5177087"/>
                  <a:ext cx="352600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3448" r="-1896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1"/>
                <p:cNvSpPr/>
                <p:nvPr/>
              </p:nvSpPr>
              <p:spPr>
                <a:xfrm>
                  <a:off x="3845619" y="5177086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2" name="Прямоугольник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619" y="5177086"/>
                  <a:ext cx="352600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5172" r="-1724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Прямоугольник 23"/>
                <p:cNvSpPr/>
                <p:nvPr/>
              </p:nvSpPr>
              <p:spPr>
                <a:xfrm>
                  <a:off x="2750980" y="3458016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4" name="Прямоугольник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0980" y="3458016"/>
                  <a:ext cx="352600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3448" r="-3793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Прямоугольник 30"/>
                <p:cNvSpPr/>
                <p:nvPr/>
              </p:nvSpPr>
              <p:spPr>
                <a:xfrm>
                  <a:off x="4168487" y="3446883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31" name="Прямоугольник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8487" y="3446883"/>
                  <a:ext cx="352600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5172" r="-3620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Прямоугольник 5"/>
                <p:cNvSpPr/>
                <p:nvPr/>
              </p:nvSpPr>
              <p:spPr>
                <a:xfrm>
                  <a:off x="3038770" y="3931248"/>
                  <a:ext cx="6761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6" name="Прямоугольник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8770" y="3931248"/>
                  <a:ext cx="676146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Прямоугольник 31"/>
                <p:cNvSpPr/>
                <p:nvPr/>
              </p:nvSpPr>
              <p:spPr>
                <a:xfrm>
                  <a:off x="2100428" y="4200839"/>
                  <a:ext cx="63164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32" name="Прямоугольник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0428" y="4200839"/>
                  <a:ext cx="631648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5249307" y="3542700"/>
              <a:ext cx="996294" cy="461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400" dirty="0">
                  <a:solidFill>
                    <a:srgbClr val="000000"/>
                  </a:solidFill>
                  <a:sym typeface="Helvetica"/>
                </a:rPr>
                <a:t>neuron</a:t>
              </a:r>
              <a:endParaRPr lang="ru-RU" sz="2400" dirty="0">
                <a:solidFill>
                  <a:srgbClr val="000000"/>
                </a:solidFill>
                <a:sym typeface="Helvetic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Прямоугольник 32"/>
                <p:cNvSpPr/>
                <p:nvPr/>
              </p:nvSpPr>
              <p:spPr>
                <a:xfrm>
                  <a:off x="5135052" y="5177085"/>
                  <a:ext cx="762853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33" name="Прямоугольник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052" y="5177085"/>
                  <a:ext cx="762853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Freeform 25"/>
          <p:cNvSpPr/>
          <p:nvPr/>
        </p:nvSpPr>
        <p:spPr>
          <a:xfrm>
            <a:off x="6605494" y="2204865"/>
            <a:ext cx="661950" cy="307223"/>
          </a:xfrm>
          <a:custGeom>
            <a:avLst/>
            <a:gdLst>
              <a:gd name="connsiteX0" fmla="*/ 697832 w 697832"/>
              <a:gd name="connsiteY0" fmla="*/ 0 h 770021"/>
              <a:gd name="connsiteX1" fmla="*/ 186490 w 697832"/>
              <a:gd name="connsiteY1" fmla="*/ 204537 h 770021"/>
              <a:gd name="connsiteX2" fmla="*/ 0 w 697832"/>
              <a:gd name="connsiteY2" fmla="*/ 770021 h 77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7832" h="770021">
                <a:moveTo>
                  <a:pt x="697832" y="0"/>
                </a:moveTo>
                <a:cubicBezTo>
                  <a:pt x="500313" y="38100"/>
                  <a:pt x="302795" y="76200"/>
                  <a:pt x="186490" y="204537"/>
                </a:cubicBezTo>
                <a:cubicBezTo>
                  <a:pt x="70185" y="332874"/>
                  <a:pt x="0" y="770021"/>
                  <a:pt x="0" y="770021"/>
                </a:cubicBezTo>
              </a:path>
            </a:pathLst>
          </a:custGeom>
          <a:noFill/>
          <a:ln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267445" y="1918685"/>
            <a:ext cx="1623517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sym typeface="Helvetica"/>
              </a:rPr>
              <a:t>feature map</a:t>
            </a:r>
            <a:endParaRPr lang="ru-RU" sz="2400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23" name="Полилиния 13"/>
          <p:cNvSpPr/>
          <p:nvPr/>
        </p:nvSpPr>
        <p:spPr>
          <a:xfrm>
            <a:off x="5929015" y="2377897"/>
            <a:ext cx="938000" cy="2659052"/>
          </a:xfrm>
          <a:custGeom>
            <a:avLst/>
            <a:gdLst>
              <a:gd name="connsiteX0" fmla="*/ 11017 w 881349"/>
              <a:gd name="connsiteY0" fmla="*/ 649995 h 2644048"/>
              <a:gd name="connsiteX1" fmla="*/ 672029 w 881349"/>
              <a:gd name="connsiteY1" fmla="*/ 0 h 2644048"/>
              <a:gd name="connsiteX2" fmla="*/ 881349 w 881349"/>
              <a:gd name="connsiteY2" fmla="*/ 0 h 2644048"/>
              <a:gd name="connsiteX3" fmla="*/ 231354 w 881349"/>
              <a:gd name="connsiteY3" fmla="*/ 661012 h 2644048"/>
              <a:gd name="connsiteX4" fmla="*/ 231354 w 881349"/>
              <a:gd name="connsiteY4" fmla="*/ 2644048 h 2644048"/>
              <a:gd name="connsiteX5" fmla="*/ 0 w 881349"/>
              <a:gd name="connsiteY5" fmla="*/ 2644048 h 2644048"/>
              <a:gd name="connsiteX6" fmla="*/ 11017 w 881349"/>
              <a:gd name="connsiteY6" fmla="*/ 649995 h 2644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1349" h="2644048">
                <a:moveTo>
                  <a:pt x="11017" y="649995"/>
                </a:moveTo>
                <a:lnTo>
                  <a:pt x="672029" y="0"/>
                </a:lnTo>
                <a:lnTo>
                  <a:pt x="881349" y="0"/>
                </a:lnTo>
                <a:lnTo>
                  <a:pt x="231354" y="661012"/>
                </a:lnTo>
                <a:lnTo>
                  <a:pt x="231354" y="2644048"/>
                </a:lnTo>
                <a:lnTo>
                  <a:pt x="0" y="2644048"/>
                </a:lnTo>
                <a:cubicBezTo>
                  <a:pt x="3672" y="1983036"/>
                  <a:pt x="7345" y="1322024"/>
                  <a:pt x="11017" y="649995"/>
                </a:cubicBezTo>
                <a:close/>
              </a:path>
            </a:pathLst>
          </a:custGeom>
          <a:solidFill>
            <a:srgbClr val="92D050">
              <a:alpha val="50196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ru-RU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3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One </a:t>
            </a:r>
            <a:r>
              <a:rPr lang="en-US" sz="3200" b="1" dirty="0">
                <a:latin typeface="Myriad Pro" pitchFamily="34" charset="0"/>
                <a:cs typeface="Times New Roman" pitchFamily="18" charset="0"/>
              </a:rPr>
              <a:t>convolutional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 layer is not enough!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75909" y="806002"/>
            <a:ext cx="8820472" cy="2334966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Let’s say neurons of the 1</a:t>
            </a:r>
            <a:r>
              <a:rPr lang="en-US" baseline="30000" dirty="0">
                <a:latin typeface="Myriad Pro" pitchFamily="34" charset="0"/>
                <a:cs typeface="Times New Roman" pitchFamily="18" charset="0"/>
              </a:rPr>
              <a:t>st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convolutional layer look at the patches of the image of size 3x3. </a:t>
            </a: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What if an object of interest is bigger than that?</a:t>
            </a: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We need a 2</a:t>
            </a:r>
            <a:r>
              <a:rPr lang="en-US" baseline="30000" dirty="0">
                <a:latin typeface="Myriad Pro" pitchFamily="34" charset="0"/>
                <a:cs typeface="Times New Roman" pitchFamily="18" charset="0"/>
              </a:rPr>
              <a:t>nd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convolutional layer on top of the 1</a:t>
            </a:r>
            <a:r>
              <a:rPr lang="en-US" baseline="30000" dirty="0">
                <a:latin typeface="Myriad Pro" pitchFamily="34" charset="0"/>
                <a:cs typeface="Times New Roman" pitchFamily="18" charset="0"/>
              </a:rPr>
              <a:t>st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4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One </a:t>
            </a:r>
            <a:r>
              <a:rPr lang="en-US" sz="3200" b="1" dirty="0">
                <a:latin typeface="Myriad Pro" pitchFamily="34" charset="0"/>
                <a:cs typeface="Times New Roman" pitchFamily="18" charset="0"/>
              </a:rPr>
              <a:t>convolutional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 layer is not enough!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75909" y="806002"/>
            <a:ext cx="8820472" cy="2334966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Let’s say neurons of the 1</a:t>
            </a:r>
            <a:r>
              <a:rPr lang="en-US" baseline="30000" dirty="0">
                <a:latin typeface="Myriad Pro" pitchFamily="34" charset="0"/>
                <a:cs typeface="Times New Roman" pitchFamily="18" charset="0"/>
              </a:rPr>
              <a:t>st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convolutional layer look at the patches of the image of size 3x3. </a:t>
            </a: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What if an object of interest is bigger than that?</a:t>
            </a: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We need a 2</a:t>
            </a:r>
            <a:r>
              <a:rPr lang="en-US" baseline="30000" dirty="0">
                <a:latin typeface="Myriad Pro" pitchFamily="34" charset="0"/>
                <a:cs typeface="Times New Roman" pitchFamily="18" charset="0"/>
              </a:rPr>
              <a:t>nd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convolutional layer on top of the 1</a:t>
            </a:r>
            <a:r>
              <a:rPr lang="en-US" baseline="30000" dirty="0">
                <a:latin typeface="Myriad Pro" pitchFamily="34" charset="0"/>
                <a:cs typeface="Times New Roman" pitchFamily="18" charset="0"/>
              </a:rPr>
              <a:t>st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792" y="2924944"/>
            <a:ext cx="3284824" cy="29969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31" idx="3"/>
          </p:cNvCxnSpPr>
          <p:nvPr/>
        </p:nvCxnSpPr>
        <p:spPr>
          <a:xfrm>
            <a:off x="3948979" y="3198168"/>
            <a:ext cx="1411057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91766" y="2967336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2</a:t>
            </a:r>
            <a:r>
              <a:rPr lang="en-US" sz="2400" baseline="30000" dirty="0">
                <a:latin typeface="Myriad Pro" charset="0"/>
                <a:ea typeface="Myriad Pro" charset="0"/>
                <a:cs typeface="Myriad Pro" charset="0"/>
              </a:rPr>
              <a:t>nd</a:t>
            </a: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 3x3 </a:t>
            </a:r>
            <a:r>
              <a:rPr lang="en-US" sz="2400" dirty="0" err="1">
                <a:latin typeface="Myriad Pro" charset="0"/>
                <a:ea typeface="Myriad Pro" charset="0"/>
                <a:cs typeface="Myriad Pro" charset="0"/>
              </a:rPr>
              <a:t>conv</a:t>
            </a:r>
            <a:endParaRPr lang="en-US" sz="2400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25430" y="3774232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1</a:t>
            </a:r>
            <a:r>
              <a:rPr lang="en-US" sz="2400" baseline="30000" dirty="0">
                <a:latin typeface="Myriad Pro" charset="0"/>
                <a:ea typeface="Myriad Pro" charset="0"/>
                <a:cs typeface="Myriad Pro" charset="0"/>
              </a:rPr>
              <a:t>st</a:t>
            </a: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 3x3 </a:t>
            </a:r>
            <a:r>
              <a:rPr lang="en-US" sz="2400" dirty="0" err="1">
                <a:latin typeface="Myriad Pro" charset="0"/>
                <a:ea typeface="Myriad Pro" charset="0"/>
                <a:cs typeface="Myriad Pro" charset="0"/>
              </a:rPr>
              <a:t>conv</a:t>
            </a:r>
            <a:endParaRPr lang="en-US" sz="2400" dirty="0">
              <a:latin typeface="Myriad Pro" charset="0"/>
              <a:ea typeface="Myriad Pro" charset="0"/>
              <a:cs typeface="Myriad Pro" charset="0"/>
            </a:endParaRPr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>
            <a:off x="3915317" y="4005064"/>
            <a:ext cx="830227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841952" y="2966318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receptive field 5x5</a:t>
            </a:r>
          </a:p>
        </p:txBody>
      </p:sp>
      <p:cxnSp>
        <p:nvCxnSpPr>
          <p:cNvPr id="38" name="Straight Arrow Connector 37"/>
          <p:cNvCxnSpPr>
            <a:stCxn id="36" idx="1"/>
          </p:cNvCxnSpPr>
          <p:nvPr/>
        </p:nvCxnSpPr>
        <p:spPr>
          <a:xfrm flipH="1">
            <a:off x="6632174" y="3197150"/>
            <a:ext cx="1209778" cy="7686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1" idx="1"/>
          </p:cNvCxnSpPr>
          <p:nvPr/>
        </p:nvCxnSpPr>
        <p:spPr>
          <a:xfrm flipH="1">
            <a:off x="7101662" y="4005063"/>
            <a:ext cx="740290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841952" y="3774231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receptive field 3x3</a:t>
            </a:r>
          </a:p>
        </p:txBody>
      </p:sp>
      <p:sp>
        <p:nvSpPr>
          <p:cNvPr id="4" name="Полилиния 3"/>
          <p:cNvSpPr/>
          <p:nvPr/>
        </p:nvSpPr>
        <p:spPr>
          <a:xfrm>
            <a:off x="4917195" y="4063116"/>
            <a:ext cx="615700" cy="338403"/>
          </a:xfrm>
          <a:custGeom>
            <a:avLst/>
            <a:gdLst>
              <a:gd name="connsiteX0" fmla="*/ 44068 w 627962"/>
              <a:gd name="connsiteY0" fmla="*/ 0 h 220338"/>
              <a:gd name="connsiteX1" fmla="*/ 0 w 627962"/>
              <a:gd name="connsiteY1" fmla="*/ 209321 h 220338"/>
              <a:gd name="connsiteX2" fmla="*/ 561860 w 627962"/>
              <a:gd name="connsiteY2" fmla="*/ 220338 h 220338"/>
              <a:gd name="connsiteX3" fmla="*/ 627962 w 627962"/>
              <a:gd name="connsiteY3" fmla="*/ 11017 h 220338"/>
              <a:gd name="connsiteX4" fmla="*/ 44068 w 627962"/>
              <a:gd name="connsiteY4" fmla="*/ 0 h 22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962" h="220338">
                <a:moveTo>
                  <a:pt x="44068" y="0"/>
                </a:moveTo>
                <a:lnTo>
                  <a:pt x="0" y="209321"/>
                </a:lnTo>
                <a:lnTo>
                  <a:pt x="561860" y="220338"/>
                </a:lnTo>
                <a:lnTo>
                  <a:pt x="627962" y="11017"/>
                </a:lnTo>
                <a:lnTo>
                  <a:pt x="44068" y="0"/>
                </a:lnTo>
                <a:close/>
              </a:path>
            </a:pathLst>
          </a:custGeom>
          <a:solidFill>
            <a:srgbClr val="92D05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ru-RU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7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Receptive field after N convolutional layers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grpSp>
        <p:nvGrpSpPr>
          <p:cNvPr id="22" name="Группа 21"/>
          <p:cNvGrpSpPr/>
          <p:nvPr/>
        </p:nvGrpSpPr>
        <p:grpSpPr>
          <a:xfrm>
            <a:off x="2133295" y="692697"/>
            <a:ext cx="7995186" cy="3522617"/>
            <a:chOff x="546457" y="3010274"/>
            <a:chExt cx="7995186" cy="35226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9347" y="3140968"/>
              <a:ext cx="6361410" cy="272631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843808" y="4271070"/>
              <a:ext cx="469035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2</a:t>
              </a:r>
              <a:r>
                <a:rPr lang="en-US" sz="2000" baseline="30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nd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78120" y="3596391"/>
              <a:ext cx="427357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3</a:t>
              </a:r>
              <a:r>
                <a:rPr lang="en-US" sz="2000" baseline="30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rd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67055" y="3010274"/>
              <a:ext cx="417739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4</a:t>
              </a:r>
              <a:r>
                <a:rPr lang="en-US" sz="2000" baseline="30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th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2873" y="4745628"/>
              <a:ext cx="1411600" cy="70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algn="ctr"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</a:t>
              </a:r>
              <a:r>
                <a:rPr lang="en-US" sz="2000" baseline="30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st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1x3 </a:t>
              </a:r>
              <a:r>
                <a:rPr lang="en-US" sz="2000" dirty="0" err="1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conv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</a:t>
              </a:r>
              <a:b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</a:b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layer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50484" y="3021307"/>
              <a:ext cx="477050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ru-RU" sz="2000" dirty="0" smtClean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</a:t>
              </a:r>
              <a:r>
                <a:rPr lang="en-US" sz="2000" dirty="0" smtClean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x9</a:t>
              </a:r>
              <a:endPara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12521" y="3596713"/>
              <a:ext cx="477050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ru-RU" sz="2000" dirty="0" smtClean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</a:t>
              </a:r>
              <a:r>
                <a:rPr lang="en-US" sz="2000" dirty="0" smtClean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x7</a:t>
              </a:r>
              <a:endPara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00810" y="4293169"/>
              <a:ext cx="477050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ru-RU" sz="2000" dirty="0" smtClean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</a:t>
              </a:r>
              <a:r>
                <a:rPr lang="en-US" sz="2000" dirty="0" smtClean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x5</a:t>
              </a:r>
              <a:endPara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33095" y="4909901"/>
              <a:ext cx="477050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ru-RU" sz="2000" dirty="0" smtClean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</a:t>
              </a:r>
              <a:r>
                <a:rPr lang="en-US" sz="2000" dirty="0" smtClean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x3</a:t>
              </a:r>
              <a:endPara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H="1">
              <a:off x="5218437" y="3256700"/>
              <a:ext cx="432047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5980474" y="3836830"/>
              <a:ext cx="432047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768763" y="4501343"/>
              <a:ext cx="432047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7506484" y="5125925"/>
              <a:ext cx="432047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46457" y="5517232"/>
              <a:ext cx="1738613" cy="1015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inputs </a:t>
              </a:r>
              <a:endPara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endParaRPr>
            </a:p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(1 dimensional)</a:t>
              </a:r>
            </a:p>
            <a:p>
              <a:pPr hangingPunct="0"/>
              <a:endPara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1331640" y="5733256"/>
              <a:ext cx="432048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 rot="2409756">
              <a:off x="6910110" y="3758588"/>
              <a:ext cx="1631533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sym typeface="Helvetica"/>
                </a:rPr>
                <a:t>Receptive field</a:t>
              </a:r>
              <a:endParaRPr lang="ru-RU" sz="2000" dirty="0">
                <a:solidFill>
                  <a:srgbClr val="000000"/>
                </a:solidFill>
                <a:sym typeface="Helvetica"/>
              </a:endParaRPr>
            </a:p>
          </p:txBody>
        </p:sp>
        <p:cxnSp>
          <p:nvCxnSpPr>
            <p:cNvPr id="35" name="Straight Arrow Connector 37"/>
            <p:cNvCxnSpPr>
              <a:stCxn id="7" idx="3"/>
            </p:cNvCxnSpPr>
            <p:nvPr/>
          </p:nvCxnSpPr>
          <p:spPr>
            <a:xfrm>
              <a:off x="2084473" y="5099569"/>
              <a:ext cx="471303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8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8061</TotalTime>
  <Words>2521</Words>
  <Application>Microsoft Macintosh PowerPoint</Application>
  <PresentationFormat>Widescreen</PresentationFormat>
  <Paragraphs>623</Paragraphs>
  <Slides>49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Calibri</vt:lpstr>
      <vt:lpstr>Cambria Math</vt:lpstr>
      <vt:lpstr>Helvetica</vt:lpstr>
      <vt:lpstr>Mangal</vt:lpstr>
      <vt:lpstr>Myriad Pro</vt:lpstr>
      <vt:lpstr>Times New Roman</vt:lpstr>
      <vt:lpstr>Arial</vt:lpstr>
      <vt:lpstr>Office Theme</vt:lpstr>
      <vt:lpstr>MML minor #6</vt:lpstr>
      <vt:lpstr>A color image input</vt:lpstr>
      <vt:lpstr>A color image input</vt:lpstr>
      <vt:lpstr>A color image input</vt:lpstr>
      <vt:lpstr>One kernel is not enough!</vt:lpstr>
      <vt:lpstr>One kernel is not enough!</vt:lpstr>
      <vt:lpstr>One convolutional layer is not enough!</vt:lpstr>
      <vt:lpstr>One convolutional layer is not enough!</vt:lpstr>
      <vt:lpstr>Receptive field after N convolutional layers</vt:lpstr>
      <vt:lpstr>Receptive field after N convolutional layers</vt:lpstr>
      <vt:lpstr>We need to grow receptive field faster!</vt:lpstr>
      <vt:lpstr>We need to grow receptive field faster!</vt:lpstr>
      <vt:lpstr>How do we maintain translation invariance?</vt:lpstr>
      <vt:lpstr>Pooling layer will help!</vt:lpstr>
      <vt:lpstr>Backpropagation for max pooling layer</vt:lpstr>
      <vt:lpstr>Backpropagation for max pooling layer</vt:lpstr>
      <vt:lpstr>Backpropagation for max pooling layer</vt:lpstr>
      <vt:lpstr>Putting it all together into a simple CNN</vt:lpstr>
      <vt:lpstr>Визуализация обученной сети для MNIST</vt:lpstr>
      <vt:lpstr>Learning deep representations</vt:lpstr>
      <vt:lpstr>Современные применения: перенос стиля</vt:lpstr>
      <vt:lpstr>Еще примеры применений</vt:lpstr>
      <vt:lpstr>Recurrent Neural Networks (RNN)</vt:lpstr>
      <vt:lpstr>Как устроена простая RNN</vt:lpstr>
      <vt:lpstr>А как же Hidden Markov Model (HMM)?</vt:lpstr>
      <vt:lpstr>Backpropagation through time (BPTT)</vt:lpstr>
      <vt:lpstr>Посчитаем производную для 2 шагов</vt:lpstr>
      <vt:lpstr>Посчитаем производную для 3 шагов</vt:lpstr>
      <vt:lpstr>Индукцией легко показать, что…</vt:lpstr>
      <vt:lpstr>BPTT на примере</vt:lpstr>
      <vt:lpstr>BPTT на примере</vt:lpstr>
      <vt:lpstr>Проблема с затухающими градиентами</vt:lpstr>
      <vt:lpstr>Gradient clipping</vt:lpstr>
      <vt:lpstr>Простая RNN плохо работает</vt:lpstr>
      <vt:lpstr>Спасет LSTM</vt:lpstr>
      <vt:lpstr>LSTM решает проблему затухания градиентов</vt:lpstr>
      <vt:lpstr>LSTM cell state</vt:lpstr>
      <vt:lpstr>LSTM forget gate</vt:lpstr>
      <vt:lpstr>LSTM input gate и вклад ячейки в состояние </vt:lpstr>
      <vt:lpstr>Обновление состояния</vt:lpstr>
      <vt:lpstr>Выдача скрытого состояния наружу</vt:lpstr>
      <vt:lpstr>Encoder-decoder (seq2seq)</vt:lpstr>
      <vt:lpstr>Поможет attention</vt:lpstr>
      <vt:lpstr>Машинный перевод (seq2seq + attention)</vt:lpstr>
      <vt:lpstr>Multi-language перевод от Google</vt:lpstr>
      <vt:lpstr>Распознавание голоса (seq2seq + attention)</vt:lpstr>
      <vt:lpstr>Image captioning (CNN encoder – RNN decoder)</vt:lpstr>
      <vt:lpstr>Пример: распознавание рукописного текста</vt:lpstr>
      <vt:lpstr>Ссылки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LSML лекция 1</dc:title>
  <dc:creator>Andrey Zimovnov</dc:creator>
  <cp:lastModifiedBy>Andrey Zimovnov</cp:lastModifiedBy>
  <cp:revision>575</cp:revision>
  <cp:lastPrinted>2017-10-18T22:21:29Z</cp:lastPrinted>
  <dcterms:created xsi:type="dcterms:W3CDTF">2017-04-01T14:01:14Z</dcterms:created>
  <dcterms:modified xsi:type="dcterms:W3CDTF">2017-10-18T22:29:03Z</dcterms:modified>
</cp:coreProperties>
</file>